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5"/>
  </p:notesMasterIdLst>
  <p:sldIdLst>
    <p:sldId id="256" r:id="rId2"/>
    <p:sldId id="257" r:id="rId3"/>
    <p:sldId id="258" r:id="rId4"/>
    <p:sldId id="290" r:id="rId5"/>
    <p:sldId id="291" r:id="rId6"/>
    <p:sldId id="297" r:id="rId7"/>
    <p:sldId id="266" r:id="rId8"/>
    <p:sldId id="259" r:id="rId9"/>
    <p:sldId id="268" r:id="rId10"/>
    <p:sldId id="260" r:id="rId11"/>
    <p:sldId id="269" r:id="rId12"/>
    <p:sldId id="261" r:id="rId13"/>
    <p:sldId id="262" r:id="rId14"/>
    <p:sldId id="270" r:id="rId15"/>
    <p:sldId id="271" r:id="rId16"/>
    <p:sldId id="263" r:id="rId17"/>
    <p:sldId id="264" r:id="rId18"/>
    <p:sldId id="280" r:id="rId19"/>
    <p:sldId id="265" r:id="rId20"/>
    <p:sldId id="267" r:id="rId21"/>
    <p:sldId id="298" r:id="rId22"/>
    <p:sldId id="292" r:id="rId23"/>
    <p:sldId id="272" r:id="rId24"/>
    <p:sldId id="273" r:id="rId25"/>
    <p:sldId id="299" r:id="rId26"/>
    <p:sldId id="274" r:id="rId27"/>
    <p:sldId id="296" r:id="rId28"/>
    <p:sldId id="275" r:id="rId29"/>
    <p:sldId id="293" r:id="rId30"/>
    <p:sldId id="294" r:id="rId31"/>
    <p:sldId id="295" r:id="rId32"/>
    <p:sldId id="277" r:id="rId33"/>
    <p:sldId id="276" r:id="rId34"/>
    <p:sldId id="288" r:id="rId35"/>
    <p:sldId id="289" r:id="rId36"/>
    <p:sldId id="278" r:id="rId37"/>
    <p:sldId id="279" r:id="rId38"/>
    <p:sldId id="281" r:id="rId39"/>
    <p:sldId id="282" r:id="rId40"/>
    <p:sldId id="283" r:id="rId41"/>
    <p:sldId id="284" r:id="rId42"/>
    <p:sldId id="285" r:id="rId43"/>
    <p:sldId id="28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17"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061760-6E40-4D16-96C4-FDD9D9202C0F}" type="datetimeFigureOut">
              <a:rPr lang="en-US" smtClean="0"/>
              <a:pPr/>
              <a:t>4/17/2021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E462E1-61E4-45EB-BF38-68C23430FFCB}" type="slidenum">
              <a:rPr lang="en-US" smtClean="0"/>
              <a:pPr/>
              <a:t>‹#›</a:t>
            </a:fld>
            <a:endParaRPr lang="en-US"/>
          </a:p>
        </p:txBody>
      </p:sp>
    </p:spTree>
    <p:extLst>
      <p:ext uri="{BB962C8B-B14F-4D97-AF65-F5344CB8AC3E}">
        <p14:creationId xmlns="" xmlns:p14="http://schemas.microsoft.com/office/powerpoint/2010/main" val="4138224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E462E1-61E4-45EB-BF38-68C23430FFCB}"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81511C-B696-413C-8B7F-2BC3E8B470F2}" type="datetimeFigureOut">
              <a:rPr lang="en-US" smtClean="0"/>
              <a:pPr/>
              <a:t>4/17/2021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AB3CE4-8266-45D8-AD37-49AAA19970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81511C-B696-413C-8B7F-2BC3E8B470F2}" type="datetimeFigureOut">
              <a:rPr lang="en-US" smtClean="0"/>
              <a:pPr/>
              <a:t>4/17/2021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81511C-B696-413C-8B7F-2BC3E8B470F2}" type="datetimeFigureOut">
              <a:rPr lang="en-US" smtClean="0"/>
              <a:pPr/>
              <a:t>4/17/2021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81511C-B696-413C-8B7F-2BC3E8B470F2}" type="datetimeFigureOut">
              <a:rPr lang="en-US" smtClean="0"/>
              <a:pPr/>
              <a:t>4/17/2021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81511C-B696-413C-8B7F-2BC3E8B470F2}" type="datetimeFigureOut">
              <a:rPr lang="en-US" smtClean="0"/>
              <a:pPr/>
              <a:t>4/17/2021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B3CE4-8266-45D8-AD37-49AAA19970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81511C-B696-413C-8B7F-2BC3E8B470F2}" type="datetimeFigureOut">
              <a:rPr lang="en-US" smtClean="0"/>
              <a:pPr/>
              <a:t>4/17/2021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81511C-B696-413C-8B7F-2BC3E8B470F2}" type="datetimeFigureOut">
              <a:rPr lang="en-US" smtClean="0"/>
              <a:pPr/>
              <a:t>4/17/2021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81511C-B696-413C-8B7F-2BC3E8B470F2}" type="datetimeFigureOut">
              <a:rPr lang="en-US" smtClean="0"/>
              <a:pPr/>
              <a:t>4/17/2021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81511C-B696-413C-8B7F-2BC3E8B470F2}" type="datetimeFigureOut">
              <a:rPr lang="en-US" smtClean="0"/>
              <a:pPr/>
              <a:t>4/17/2021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81511C-B696-413C-8B7F-2BC3E8B470F2}" type="datetimeFigureOut">
              <a:rPr lang="en-US" smtClean="0"/>
              <a:pPr/>
              <a:t>4/17/2021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B3CE4-8266-45D8-AD37-49AAA19970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81511C-B696-413C-8B7F-2BC3E8B470F2}" type="datetimeFigureOut">
              <a:rPr lang="en-US" smtClean="0"/>
              <a:pPr/>
              <a:t>4/17/2021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CAB3CE4-8266-45D8-AD37-49AAA199701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81511C-B696-413C-8B7F-2BC3E8B470F2}" type="datetimeFigureOut">
              <a:rPr lang="en-US" smtClean="0"/>
              <a:pPr/>
              <a:t>4/17/2021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AB3CE4-8266-45D8-AD37-49AAA199701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848600" cy="2590800"/>
          </a:xfrm>
        </p:spPr>
        <p:txBody>
          <a:bodyPr>
            <a:normAutofit/>
          </a:bodyPr>
          <a:lstStyle/>
          <a:p>
            <a:pPr algn="ctr"/>
            <a:r>
              <a:rPr lang="fa-IR" sz="3200" dirty="0" smtClean="0">
                <a:ln w="12700">
                  <a:solidFill>
                    <a:schemeClr val="tx2">
                      <a:satMod val="155000"/>
                    </a:schemeClr>
                  </a:solidFill>
                  <a:prstDash val="solid"/>
                </a:ln>
                <a:solidFill>
                  <a:schemeClr val="tx1">
                    <a:lumMod val="95000"/>
                  </a:schemeClr>
                </a:solidFill>
                <a:effectLst>
                  <a:outerShdw blurRad="41275" dist="20320" dir="1800000" algn="tl" rotWithShape="0">
                    <a:srgbClr val="000000">
                      <a:alpha val="40000"/>
                    </a:srgbClr>
                  </a:outerShdw>
                </a:effectLst>
                <a:cs typeface="2  Titr" pitchFamily="2" charset="-78"/>
              </a:rPr>
              <a:t>دستورالعمل اجرایی کنترل عفونت در دندانپزشکی </a:t>
            </a:r>
            <a:endParaRPr lang="en-US" sz="3200" dirty="0">
              <a:ln w="12700">
                <a:solidFill>
                  <a:schemeClr val="tx2">
                    <a:satMod val="155000"/>
                  </a:schemeClr>
                </a:solidFill>
                <a:prstDash val="solid"/>
              </a:ln>
              <a:solidFill>
                <a:schemeClr val="tx1">
                  <a:lumMod val="95000"/>
                </a:schemeClr>
              </a:solidFill>
              <a:effectLst>
                <a:outerShdw blurRad="41275" dist="20320" dir="1800000" algn="tl" rotWithShape="0">
                  <a:srgbClr val="000000">
                    <a:alpha val="40000"/>
                  </a:srgbClr>
                </a:outerShdw>
              </a:effectLst>
              <a:cs typeface="2  Titr" pitchFamily="2" charset="-78"/>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1295400"/>
            <a:ext cx="7957131" cy="4247317"/>
          </a:xfrm>
          <a:prstGeom prst="rect">
            <a:avLst/>
          </a:prstGeom>
          <a:noFill/>
        </p:spPr>
        <p:txBody>
          <a:bodyPr wrap="square" rtlCol="0">
            <a:spAutoFit/>
          </a:bodyPr>
          <a:lstStyle/>
          <a:p>
            <a:pPr algn="just" rtl="1"/>
            <a:r>
              <a:rPr lang="fa-IR" dirty="0" smtClean="0">
                <a:cs typeface="2  Nazanin" pitchFamily="2" charset="-78"/>
              </a:rPr>
              <a:t>ضدعفونی کردن یا گندزدایی فرآیندی است که بوسیله آن همه میکروارگانیزم های بیماری زای یک جسم،از بین رفته ویا غیر فعال می شوند ولی الزاما همه اسپورهای باکتریال مقاوم از بین نمی روند.در حقیقت در فرایند ضدعفونی کردن هرچند از بار میکروبی سطوح کاسته می شود ولی فرآیند سترون سازی اتفاق نمی افتد.عمل ضدعفونی کردن در سه پایه ضعیف ،متوسط و قوی انجام می گردد.</a:t>
            </a: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لوازم دندانپزشکی بر اساس نوع کار و خطر بالقوه انتقال عفونتشان در سه گروه دسته بندی می شوند:</a:t>
            </a:r>
          </a:p>
          <a:p>
            <a:pPr algn="just" rtl="1"/>
            <a:endParaRPr lang="fa-IR" dirty="0" smtClean="0">
              <a:cs typeface="2  Nazanin" pitchFamily="2" charset="-78"/>
            </a:endParaRPr>
          </a:p>
          <a:p>
            <a:pPr algn="just" rtl="1"/>
            <a:r>
              <a:rPr lang="fa-IR" dirty="0" smtClean="0">
                <a:cs typeface="2  Titr" pitchFamily="2" charset="-78"/>
              </a:rPr>
              <a:t>وسایل بحرانی (</a:t>
            </a:r>
            <a:r>
              <a:rPr lang="en-US" dirty="0" smtClean="0">
                <a:cs typeface="2  Titr" pitchFamily="2" charset="-78"/>
              </a:rPr>
              <a:t>critical</a:t>
            </a:r>
            <a:r>
              <a:rPr lang="fa-IR" dirty="0" smtClean="0">
                <a:cs typeface="2  Titr" pitchFamily="2" charset="-78"/>
              </a:rPr>
              <a:t>):</a:t>
            </a:r>
            <a:r>
              <a:rPr lang="fa-IR" dirty="0" smtClean="0">
                <a:cs typeface="2  Nazanin" pitchFamily="2" charset="-78"/>
              </a:rPr>
              <a:t>این وسایل در بافت نرم نفوذ کرده یا با استخوان تماس پیدا می کنند .مانند:وسایل جراحی،سر سوزن،وسایل بحرانی باید به روش استریلیزاسیون حرارتی،استریل شوند ویاپس از مصرف دور انداخته شوند.روشهای دفع پسماندهای ویژه و عفونی در مواد بعدی ذکر خواهد شد.</a:t>
            </a:r>
          </a:p>
          <a:p>
            <a:pPr algn="just" rtl="1"/>
            <a:endParaRPr lang="fa-IR" dirty="0" smtClean="0">
              <a:cs typeface="2  Nazanin" pitchFamily="2" charset="-78"/>
            </a:endParaRPr>
          </a:p>
          <a:p>
            <a:pPr algn="just" rtl="1"/>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066800"/>
            <a:ext cx="7772400" cy="4801314"/>
          </a:xfrm>
          <a:prstGeom prst="rect">
            <a:avLst/>
          </a:prstGeom>
        </p:spPr>
        <p:txBody>
          <a:bodyPr wrap="square">
            <a:spAutoFit/>
          </a:bodyPr>
          <a:lstStyle/>
          <a:p>
            <a:pPr algn="just" rtl="1"/>
            <a:r>
              <a:rPr lang="fa-IR" dirty="0" smtClean="0">
                <a:cs typeface="2  Titr" pitchFamily="2" charset="-78"/>
              </a:rPr>
              <a:t>وسایل نیمه بحرانی(</a:t>
            </a:r>
            <a:r>
              <a:rPr lang="en-US" dirty="0" err="1" smtClean="0">
                <a:cs typeface="2  Titr" pitchFamily="2" charset="-78"/>
              </a:rPr>
              <a:t>semicritical</a:t>
            </a:r>
            <a:r>
              <a:rPr lang="fa-IR" dirty="0" smtClean="0">
                <a:cs typeface="2  Titr" pitchFamily="2" charset="-78"/>
              </a:rPr>
              <a:t>):</a:t>
            </a:r>
            <a:r>
              <a:rPr lang="fa-IR" dirty="0" smtClean="0">
                <a:cs typeface="2  Nazanin" pitchFamily="2" charset="-78"/>
              </a:rPr>
              <a:t>این وسایل در بافت نرم نفوذ نکرده و با استخوان تماس پیدا نمی کنند ولی با مخاط یا پوست ناسالم تماس دارند.مانند:آینه های دندانپزشکی ،فیلم نگهدارنده ها.این وسایل باید به روش استریلیزاسیون حرارتی استریل شوند ویا در صورت حساس بودن به حرارت توسط مواد ضد عفونی کننده قوی ضدعفونی شوند.</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Titr" pitchFamily="2" charset="-78"/>
              </a:rPr>
              <a:t>وسایل غیر بحرانی(</a:t>
            </a:r>
            <a:r>
              <a:rPr lang="en-US" dirty="0" smtClean="0">
                <a:cs typeface="2  Titr" pitchFamily="2" charset="-78"/>
              </a:rPr>
              <a:t>non critical</a:t>
            </a:r>
            <a:r>
              <a:rPr lang="fa-IR" dirty="0" smtClean="0">
                <a:cs typeface="2  Titr" pitchFamily="2" charset="-78"/>
              </a:rPr>
              <a:t>):</a:t>
            </a:r>
            <a:r>
              <a:rPr lang="fa-IR" dirty="0" smtClean="0">
                <a:cs typeface="2  Nazanin" pitchFamily="2" charset="-78"/>
              </a:rPr>
              <a:t>این وسایل فقط با پوست سالم بیمار تماس پیدا می کنند.مانند تیوپ دستگاه رادیوگرافی،کابینت ها،وسایل غیر بحرانی،در صورت آلوده شدن،باید توسط مواد ضدعفونی کننده متوسط ضدعفونی شوند.</a:t>
            </a: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هر چند طبق تعریف فوق هندپیسها در گروه وسایل نیمه بحرانی قرار می گیرندولی باید در فواصل درمانی بین هر بیمار به روش استریلیزاسون حرارتی ،استریل شوندوضدعفونی کردن توسط مواد ضدعفونی کننده قوی مجاز نمی باشد.</a:t>
            </a:r>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295400" y="914400"/>
          <a:ext cx="6629400" cy="5575935"/>
        </p:xfrm>
        <a:graphic>
          <a:graphicData uri="http://schemas.openxmlformats.org/drawingml/2006/table">
            <a:tbl>
              <a:tblPr firstRow="1" bandRow="1">
                <a:tableStyleId>{5C22544A-7EE6-4342-B048-85BDC9FD1C3A}</a:tableStyleId>
              </a:tblPr>
              <a:tblGrid>
                <a:gridCol w="3314700"/>
                <a:gridCol w="1657350"/>
                <a:gridCol w="828675"/>
                <a:gridCol w="828675"/>
              </a:tblGrid>
              <a:tr h="676275">
                <a:tc>
                  <a:txBody>
                    <a:bodyPr/>
                    <a:lstStyle/>
                    <a:p>
                      <a:pPr algn="ctr"/>
                      <a:r>
                        <a:rPr lang="fa-IR" sz="1400" dirty="0" smtClean="0">
                          <a:cs typeface="2  Titr" pitchFamily="2" charset="-78"/>
                        </a:rPr>
                        <a:t>شیوه مناسب</a:t>
                      </a:r>
                      <a:r>
                        <a:rPr lang="fa-IR" sz="1400" baseline="0" dirty="0" smtClean="0">
                          <a:cs typeface="2  Titr" pitchFamily="2" charset="-78"/>
                        </a:rPr>
                        <a:t> استریلیزاسیون /ضدعفونی کردن</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مثال</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fa-IR" sz="1400" dirty="0" smtClean="0">
                          <a:cs typeface="2  Titr" pitchFamily="2" charset="-78"/>
                        </a:rPr>
                        <a:t>نوع وسیله</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r h="676275">
                <a:tc>
                  <a:txBody>
                    <a:bodyPr/>
                    <a:lstStyle/>
                    <a:p>
                      <a:pPr algn="r" rtl="1"/>
                      <a:r>
                        <a:rPr lang="fa-IR" sz="1400" dirty="0" smtClean="0">
                          <a:cs typeface="2  Titr" pitchFamily="2" charset="-78"/>
                        </a:rPr>
                        <a:t>استریلیزاسیون با گرمای مرطوب (اتوکلاو</a:t>
                      </a:r>
                      <a:r>
                        <a:rPr lang="en-US" sz="1400" dirty="0" smtClean="0">
                          <a:cs typeface="2  Titr" pitchFamily="2" charset="-78"/>
                        </a:rPr>
                        <a:t>B</a:t>
                      </a:r>
                      <a:r>
                        <a:rPr lang="fa-IR" sz="1400" dirty="0" smtClean="0">
                          <a:cs typeface="2  Titr" pitchFamily="2" charset="-78"/>
                        </a:rPr>
                        <a:t>)</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fa-IR" sz="1400" dirty="0" smtClean="0">
                          <a:cs typeface="2  Titr" pitchFamily="2" charset="-78"/>
                        </a:rPr>
                        <a:t>وسایل جراحی اندودانتیک </a:t>
                      </a:r>
                    </a:p>
                    <a:p>
                      <a:pPr algn="ctr"/>
                      <a:r>
                        <a:rPr lang="fa-IR" sz="1400" dirty="0" smtClean="0">
                          <a:cs typeface="2  Titr" pitchFamily="2" charset="-78"/>
                        </a:rPr>
                        <a:t>سرقلم های جرم گیری</a:t>
                      </a:r>
                    </a:p>
                    <a:p>
                      <a:pPr algn="ctr"/>
                      <a:r>
                        <a:rPr lang="fa-IR" sz="1400" dirty="0" smtClean="0">
                          <a:cs typeface="2  Titr" pitchFamily="2" charset="-78"/>
                        </a:rPr>
                        <a:t>اولتراسونیک</a:t>
                      </a:r>
                    </a:p>
                    <a:p>
                      <a:pPr algn="ctr"/>
                      <a:r>
                        <a:rPr lang="fa-IR" sz="1400" dirty="0" smtClean="0">
                          <a:cs typeface="2  Titr" pitchFamily="2" charset="-78"/>
                        </a:rPr>
                        <a:t>فورسپس های مخصوص کشیدن</a:t>
                      </a:r>
                      <a:r>
                        <a:rPr lang="fa-IR" sz="1400" baseline="0" dirty="0" smtClean="0">
                          <a:cs typeface="2  Titr" pitchFamily="2" charset="-78"/>
                        </a:rPr>
                        <a:t> دندان</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مقاوم به حرارت</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a:endParaRPr lang="fa-IR" dirty="0" smtClean="0">
                        <a:cs typeface="2  Titr" pitchFamily="2" charset="-78"/>
                      </a:endParaRPr>
                    </a:p>
                    <a:p>
                      <a:pPr algn="r"/>
                      <a:endParaRPr lang="fa-IR" dirty="0" smtClean="0">
                        <a:cs typeface="2  Titr" pitchFamily="2" charset="-78"/>
                      </a:endParaRPr>
                    </a:p>
                    <a:p>
                      <a:pPr algn="r"/>
                      <a:r>
                        <a:rPr lang="fa-IR" dirty="0" smtClean="0">
                          <a:cs typeface="2  Titr" pitchFamily="2" charset="-78"/>
                        </a:rPr>
                        <a:t>بحرانی</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6275">
                <a:tc>
                  <a:txBody>
                    <a:bodyPr/>
                    <a:lstStyle/>
                    <a:p>
                      <a:pPr algn="r"/>
                      <a:r>
                        <a:rPr lang="fa-IR" sz="1400" dirty="0" smtClean="0">
                          <a:cs typeface="2  Titr" pitchFamily="2" charset="-78"/>
                        </a:rPr>
                        <a:t>استریلیزاسیون</a:t>
                      </a:r>
                      <a:r>
                        <a:rPr lang="fa-IR" sz="1400" baseline="0" dirty="0" smtClean="0">
                          <a:cs typeface="2  Titr" pitchFamily="2" charset="-78"/>
                        </a:rPr>
                        <a:t> با پلاسما</a:t>
                      </a:r>
                    </a:p>
                    <a:p>
                      <a:pPr algn="r"/>
                      <a:r>
                        <a:rPr lang="fa-IR" sz="1400" baseline="0" dirty="0" smtClean="0">
                          <a:cs typeface="2  Titr" pitchFamily="2" charset="-78"/>
                        </a:rPr>
                        <a:t>استریلیزاسیون سرد(غوطه وری در محلولهای شیمیایی)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ctr"/>
                      <a:r>
                        <a:rPr lang="fa-IR" sz="1400" dirty="0" smtClean="0">
                          <a:cs typeface="2  Titr" pitchFamily="2" charset="-78"/>
                        </a:rPr>
                        <a:t>حساس به حرارت</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tcPr>
                </a:tc>
              </a:tr>
              <a:tr h="676275">
                <a:tc>
                  <a:txBody>
                    <a:bodyPr/>
                    <a:lstStyle/>
                    <a:p>
                      <a:pPr algn="r" rtl="1"/>
                      <a:r>
                        <a:rPr lang="fa-IR" sz="1400" dirty="0" smtClean="0">
                          <a:cs typeface="2  Titr" pitchFamily="2" charset="-78"/>
                        </a:rPr>
                        <a:t>استریلیزاسیون</a:t>
                      </a:r>
                      <a:r>
                        <a:rPr lang="fa-IR" sz="1400" baseline="0" dirty="0" smtClean="0">
                          <a:cs typeface="2  Titr" pitchFamily="2" charset="-78"/>
                        </a:rPr>
                        <a:t> با گرمای مرطوب(اتوکلاو</a:t>
                      </a:r>
                      <a:r>
                        <a:rPr lang="en-US" sz="1400" baseline="0" dirty="0" smtClean="0">
                          <a:cs typeface="2  Titr" pitchFamily="2" charset="-78"/>
                        </a:rPr>
                        <a:t>B</a:t>
                      </a:r>
                      <a:r>
                        <a:rPr lang="fa-IR" sz="1400" baseline="0" smtClean="0">
                          <a:cs typeface="2  Titr" pitchFamily="2" charset="-78"/>
                        </a:rPr>
                        <a:t>)قبل از هر بار استفاده</a:t>
                      </a:r>
                      <a:endParaRPr lang="en-US" sz="140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آنگل ،توربین</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fa-IR" sz="1400" dirty="0" smtClean="0">
                          <a:cs typeface="2  Titr" pitchFamily="2" charset="-78"/>
                        </a:rPr>
                        <a:t>هندپیسهای دندانپزشکی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r>
              <a:tr h="676275">
                <a:tc>
                  <a:txBody>
                    <a:bodyPr/>
                    <a:lstStyle/>
                    <a:p>
                      <a:pPr algn="r"/>
                      <a:r>
                        <a:rPr lang="fa-IR" sz="1400" dirty="0" smtClean="0">
                          <a:cs typeface="2  Titr" pitchFamily="2" charset="-78"/>
                        </a:rPr>
                        <a:t>استریلیزاسیون با گرمای مرطوب (اتو کلاو)</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فرزها،کندانسورآمالگام</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مقاوم به حرارت</a:t>
                      </a:r>
                      <a:r>
                        <a:rPr lang="fa-IR" sz="1400" baseline="0" dirty="0" smtClean="0">
                          <a:cs typeface="2  Titr" pitchFamily="2" charset="-78"/>
                        </a:rPr>
                        <a:t> </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endParaRPr lang="fa-IR" sz="1400" dirty="0" smtClean="0">
                        <a:cs typeface="2  Titr" pitchFamily="2" charset="-78"/>
                      </a:endParaRPr>
                    </a:p>
                    <a:p>
                      <a:pPr algn="ctr"/>
                      <a:r>
                        <a:rPr lang="fa-IR" sz="1400" dirty="0" smtClean="0">
                          <a:cs typeface="2  Titr" pitchFamily="2" charset="-78"/>
                        </a:rPr>
                        <a:t>نیمه</a:t>
                      </a:r>
                      <a:r>
                        <a:rPr lang="fa-IR" sz="1400" baseline="0" dirty="0" smtClean="0">
                          <a:cs typeface="2  Titr" pitchFamily="2" charset="-78"/>
                        </a:rPr>
                        <a:t>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6275">
                <a:tc>
                  <a:txBody>
                    <a:bodyPr/>
                    <a:lstStyle/>
                    <a:p>
                      <a:pPr algn="r"/>
                      <a:r>
                        <a:rPr lang="fa-IR" sz="1400" dirty="0" smtClean="0">
                          <a:cs typeface="2  Titr" pitchFamily="2" charset="-78"/>
                        </a:rPr>
                        <a:t>استریلیراسیون</a:t>
                      </a:r>
                      <a:r>
                        <a:rPr lang="fa-IR" sz="1400" baseline="0" dirty="0" smtClean="0">
                          <a:cs typeface="2  Titr" pitchFamily="2" charset="-78"/>
                        </a:rPr>
                        <a:t> با پلاسما</a:t>
                      </a:r>
                    </a:p>
                    <a:p>
                      <a:pPr algn="r"/>
                      <a:r>
                        <a:rPr lang="fa-IR" sz="1400" baseline="0" dirty="0" smtClean="0">
                          <a:cs typeface="2  Titr" pitchFamily="2" charset="-78"/>
                        </a:rPr>
                        <a:t>استریلیزاسیون سرد(غوطه وری در محلولهای شیمیایی)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آینه دندانپزشکی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حساس به حرارت</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676275">
                <a:tc>
                  <a:txBody>
                    <a:bodyPr/>
                    <a:lstStyle/>
                    <a:p>
                      <a:pPr algn="r"/>
                      <a:r>
                        <a:rPr lang="fa-IR" sz="1400" dirty="0" smtClean="0">
                          <a:cs typeface="2  Titr" pitchFamily="2" charset="-78"/>
                        </a:rPr>
                        <a:t>استفاده از مواد ضدعفونی</a:t>
                      </a:r>
                      <a:r>
                        <a:rPr lang="fa-IR" sz="1400" baseline="0" dirty="0" smtClean="0">
                          <a:cs typeface="2  Titr" pitchFamily="2" charset="-78"/>
                        </a:rPr>
                        <a:t> کننده سطح متوسط</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fa-IR" sz="1400" dirty="0" smtClean="0">
                          <a:cs typeface="2  Titr" pitchFamily="2" charset="-78"/>
                        </a:rPr>
                        <a:t>تیوپ رادیوگرافی ،صندلی</a:t>
                      </a:r>
                    </a:p>
                    <a:p>
                      <a:pPr algn="ctr"/>
                      <a:r>
                        <a:rPr lang="fa-IR" sz="1400" dirty="0" smtClean="0">
                          <a:cs typeface="2  Titr" pitchFamily="2" charset="-78"/>
                        </a:rPr>
                        <a:t>یونیت،تابوره</a:t>
                      </a:r>
                    </a:p>
                    <a:p>
                      <a:pPr algn="ctr"/>
                      <a:r>
                        <a:rPr lang="fa-IR" sz="1400" dirty="0" smtClean="0">
                          <a:cs typeface="2  Titr" pitchFamily="2" charset="-78"/>
                        </a:rPr>
                        <a:t>کراشوار</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Titr" pitchFamily="2" charset="-78"/>
                        </a:rPr>
                        <a:t>آلوده به خون</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endParaRPr lang="fa-IR" sz="1400" dirty="0" smtClean="0">
                        <a:cs typeface="2  Titr" pitchFamily="2" charset="-78"/>
                      </a:endParaRPr>
                    </a:p>
                    <a:p>
                      <a:pPr algn="ctr"/>
                      <a:r>
                        <a:rPr lang="fa-IR" sz="1400" dirty="0" smtClean="0">
                          <a:cs typeface="2  Titr" pitchFamily="2" charset="-78"/>
                        </a:rPr>
                        <a:t>غیر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6275">
                <a:tc>
                  <a:txBody>
                    <a:bodyPr/>
                    <a:lstStyle/>
                    <a:p>
                      <a:pPr algn="r"/>
                      <a:r>
                        <a:rPr lang="fa-IR" sz="1400" dirty="0" smtClean="0">
                          <a:cs typeface="2  Titr" pitchFamily="2" charset="-78"/>
                        </a:rPr>
                        <a:t>ضدعفونی کننده سطح پایین</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fa-IR" sz="1400" dirty="0" smtClean="0">
                          <a:cs typeface="2  Titr" pitchFamily="2" charset="-78"/>
                        </a:rPr>
                        <a:t>بدون آلودگی به خون</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bl>
          </a:graphicData>
        </a:graphic>
      </p:graphicFrame>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905000"/>
            <a:ext cx="7804731" cy="1477328"/>
          </a:xfrm>
          <a:prstGeom prst="rect">
            <a:avLst/>
          </a:prstGeom>
          <a:noFill/>
        </p:spPr>
        <p:txBody>
          <a:bodyPr wrap="square" rtlCol="0">
            <a:spAutoFit/>
          </a:bodyPr>
          <a:lstStyle/>
          <a:p>
            <a:pPr algn="just" rtl="1"/>
            <a:r>
              <a:rPr lang="fa-IR" dirty="0" smtClean="0">
                <a:cs typeface="2  Nazanin" pitchFamily="2" charset="-78"/>
              </a:rPr>
              <a:t>قابل ذکر است در حال حاضر بهترین روش برای استریلیزاسیون وسایل دندانپزشکی چند بارمصرف ،استفاده از </a:t>
            </a:r>
          </a:p>
          <a:p>
            <a:pPr algn="just" rtl="1"/>
            <a:endParaRPr lang="fa-IR" dirty="0" smtClean="0">
              <a:cs typeface="2  Nazanin" pitchFamily="2" charset="-78"/>
            </a:endParaRPr>
          </a:p>
          <a:p>
            <a:pPr algn="just" rtl="1"/>
            <a:r>
              <a:rPr lang="fa-IR" dirty="0" smtClean="0">
                <a:cs typeface="2  Nazanin" pitchFamily="2" charset="-78"/>
              </a:rPr>
              <a:t>بخار تحت فشار یا اتو کلاو می باشد و با توجه به اینکه امروزه اکثر وسایل دندانپزشکی یکبار مصرف و یا قابل اتو </a:t>
            </a:r>
          </a:p>
          <a:p>
            <a:pPr algn="just" rtl="1"/>
            <a:endParaRPr lang="fa-IR" dirty="0" smtClean="0">
              <a:cs typeface="2  Nazanin" pitchFamily="2" charset="-78"/>
            </a:endParaRPr>
          </a:p>
          <a:p>
            <a:pPr algn="just" rtl="1"/>
            <a:r>
              <a:rPr lang="fa-IR" dirty="0" smtClean="0">
                <a:cs typeface="2  Nazanin" pitchFamily="2" charset="-78"/>
              </a:rPr>
              <a:t>کلاو کردن هستند،نیاز به سایرروشهای استریلیزاسیون از جمله استریلزاسیون سرد بسیار محدود شده است .</a:t>
            </a: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00200"/>
            <a:ext cx="7848600" cy="4524315"/>
          </a:xfrm>
          <a:prstGeom prst="rect">
            <a:avLst/>
          </a:prstGeom>
        </p:spPr>
        <p:txBody>
          <a:bodyPr wrap="square">
            <a:spAutoFit/>
          </a:bodyPr>
          <a:lstStyle/>
          <a:p>
            <a:pPr algn="just" rtl="1"/>
            <a:r>
              <a:rPr lang="fa-IR" dirty="0" smtClean="0">
                <a:cs typeface="2  Nazanin" pitchFamily="2" charset="-78"/>
              </a:rPr>
              <a:t>مواد ضد عفونی کننده بر اساس حیطه کارکرد به سه گروه دسته بندی می شود:</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Titr" pitchFamily="2" charset="-78"/>
              </a:rPr>
              <a:t>مواد ضدعفونی قوی(</a:t>
            </a:r>
            <a:r>
              <a:rPr lang="en-US" dirty="0" smtClean="0">
                <a:cs typeface="2  Titr" pitchFamily="2" charset="-78"/>
              </a:rPr>
              <a:t>High level</a:t>
            </a:r>
            <a:r>
              <a:rPr lang="fa-IR" dirty="0" smtClean="0">
                <a:cs typeface="2  Titr" pitchFamily="2" charset="-78"/>
              </a:rPr>
              <a:t>):</a:t>
            </a:r>
          </a:p>
          <a:p>
            <a:pPr algn="just" rtl="1"/>
            <a:r>
              <a:rPr lang="fa-IR" dirty="0" smtClean="0">
                <a:cs typeface="2  Nazanin" pitchFamily="2" charset="-78"/>
              </a:rPr>
              <a:t>این مواد برای از بین بردن کلیه میکروارگانیسم ها استفاده می شود.ولی تعداد زیادی از اسپورهای باکتریال را نمی کشد.مانند:پراکسید هیدروژن،پراستیک اسید،گلوتارآلدئید،فرمالدئید</a:t>
            </a:r>
          </a:p>
          <a:p>
            <a:pPr algn="just" rtl="1"/>
            <a:endParaRPr lang="fa-IR" dirty="0" smtClean="0">
              <a:cs typeface="2  Nazanin" pitchFamily="2" charset="-78"/>
            </a:endParaRPr>
          </a:p>
          <a:p>
            <a:pPr algn="just" rtl="1"/>
            <a:r>
              <a:rPr lang="fa-IR" dirty="0" smtClean="0">
                <a:cs typeface="2  Titr" pitchFamily="2" charset="-78"/>
              </a:rPr>
              <a:t>مواد ضد عفونی کننده متوسط(</a:t>
            </a:r>
            <a:r>
              <a:rPr lang="en-US" dirty="0" smtClean="0">
                <a:cs typeface="2  Titr" pitchFamily="2" charset="-78"/>
              </a:rPr>
              <a:t>Intermediate level</a:t>
            </a:r>
            <a:r>
              <a:rPr lang="fa-IR" dirty="0" smtClean="0">
                <a:cs typeface="2  Titr" pitchFamily="2" charset="-78"/>
              </a:rPr>
              <a:t>): </a:t>
            </a:r>
          </a:p>
          <a:p>
            <a:pPr algn="just" rtl="1"/>
            <a:r>
              <a:rPr lang="fa-IR" dirty="0" smtClean="0">
                <a:cs typeface="2  Nazanin" pitchFamily="2" charset="-78"/>
              </a:rPr>
              <a:t>این مواد ضدعفونی کننده برای کشتن مایکوباکتریوم ها،باکتریهای وژتاتیو،اغلب ویروسها و قارچ ها مناسب هستند.مانند:ترکیبات آمونیوم چهارتایی(کواترنری)-محصولات کاردار-الکل ایزوپروپیل70درجه-یدوفورها</a:t>
            </a:r>
          </a:p>
          <a:p>
            <a:pPr algn="just" rtl="1"/>
            <a:endParaRPr lang="fa-IR" dirty="0" smtClean="0">
              <a:cs typeface="2  Nazanin" pitchFamily="2" charset="-78"/>
            </a:endParaRPr>
          </a:p>
          <a:p>
            <a:pPr algn="just" rtl="1"/>
            <a:r>
              <a:rPr lang="fa-IR" dirty="0" smtClean="0">
                <a:cs typeface="2  Titr" pitchFamily="2" charset="-78"/>
              </a:rPr>
              <a:t>مواد ضدعفونی کننده ضعیف(</a:t>
            </a:r>
            <a:r>
              <a:rPr lang="en-US" dirty="0" smtClean="0">
                <a:cs typeface="2  Titr" pitchFamily="2" charset="-78"/>
              </a:rPr>
              <a:t>low level</a:t>
            </a:r>
            <a:r>
              <a:rPr lang="fa-IR" dirty="0" smtClean="0">
                <a:cs typeface="2  Titr" pitchFamily="2" charset="-78"/>
              </a:rPr>
              <a:t>):</a:t>
            </a:r>
          </a:p>
          <a:p>
            <a:pPr algn="just" rtl="1"/>
            <a:r>
              <a:rPr lang="fa-IR" dirty="0" smtClean="0">
                <a:cs typeface="2  Nazanin" pitchFamily="2" charset="-78"/>
              </a:rPr>
              <a:t>این مواد ممکن است اغلب باکتریهای ورژتاتیو و بعضی قارچها و ویروسها رادریک دوره زمانی از بین ببرند.مانند:الکل</a:t>
            </a:r>
          </a:p>
          <a:p>
            <a:pPr algn="just" rtl="1"/>
            <a:endParaRPr lang="fa-IR" dirty="0" smtClean="0">
              <a:cs typeface="2  Nazanin" pitchFamily="2" charset="-78"/>
            </a:endParaRPr>
          </a:p>
          <a:p>
            <a:pPr algn="just" rtl="1"/>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7800"/>
            <a:ext cx="7924800" cy="3416320"/>
          </a:xfrm>
          <a:prstGeom prst="rect">
            <a:avLst/>
          </a:prstGeom>
        </p:spPr>
        <p:txBody>
          <a:bodyPr wrap="square">
            <a:spAutoFit/>
          </a:bodyPr>
          <a:lstStyle/>
          <a:p>
            <a:pPr algn="just" rtl="1"/>
            <a:r>
              <a:rPr lang="fa-IR" dirty="0" smtClean="0">
                <a:cs typeface="2  Nazanin" pitchFamily="2" charset="-78"/>
              </a:rPr>
              <a:t>قالبها،پروتزهاو دستگاههای ارتودنسی باید بلافاصله پس از خروج از دهان بیمار و پیش ازارسال به لابراتوار تمیز وبا مواد ضدعفونی کننده ضعیف تا متوسط-ترجیحامتوسط-به روش غوطه وری ضد عفونی شود.</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تمیز یا ضدعفونی کردن ملزومات یکبارمصرف که باعلامت بین المللی         معرفی می گردندمطلقا ممنوع می باشد.</a:t>
            </a: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روشهای ضدعفونی دستگاهها و تجهیزات موردمصرف در دندانپزشکی به شرح ذیل تعیین و ابلاغ می گردد:</a:t>
            </a:r>
            <a:endParaRPr lang="en-US" dirty="0">
              <a:cs typeface="2  Nazanin" pitchFamily="2" charset="-78"/>
            </a:endParaRPr>
          </a:p>
        </p:txBody>
      </p:sp>
      <p:sp>
        <p:nvSpPr>
          <p:cNvPr id="4" name="Oval 3"/>
          <p:cNvSpPr/>
          <p:nvPr/>
        </p:nvSpPr>
        <p:spPr>
          <a:xfrm>
            <a:off x="3200400" y="2590800"/>
            <a:ext cx="381000" cy="304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2</a:t>
            </a:r>
            <a:endParaRPr lang="en-US" dirty="0"/>
          </a:p>
        </p:txBody>
      </p:sp>
      <p:cxnSp>
        <p:nvCxnSpPr>
          <p:cNvPr id="6" name="Straight Connector 5"/>
          <p:cNvCxnSpPr>
            <a:endCxn id="4" idx="5"/>
          </p:cNvCxnSpPr>
          <p:nvPr/>
        </p:nvCxnSpPr>
        <p:spPr>
          <a:xfrm rot="16200000" flipH="1">
            <a:off x="3271020" y="2596379"/>
            <a:ext cx="260164" cy="249004"/>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490531" cy="369332"/>
          </a:xfrm>
          <a:prstGeom prst="rect">
            <a:avLst/>
          </a:prstGeom>
          <a:noFill/>
        </p:spPr>
        <p:txBody>
          <a:bodyPr wrap="square" rtlCol="0">
            <a:spAutoFit/>
          </a:bodyPr>
          <a:lstStyle/>
          <a:p>
            <a:endParaRPr lang="en-US" dirty="0"/>
          </a:p>
        </p:txBody>
      </p:sp>
      <p:graphicFrame>
        <p:nvGraphicFramePr>
          <p:cNvPr id="3" name="Table 2"/>
          <p:cNvGraphicFramePr>
            <a:graphicFrameLocks noGrp="1"/>
          </p:cNvGraphicFramePr>
          <p:nvPr/>
        </p:nvGraphicFramePr>
        <p:xfrm>
          <a:off x="1524000" y="533400"/>
          <a:ext cx="6019800" cy="6355080"/>
        </p:xfrm>
        <a:graphic>
          <a:graphicData uri="http://schemas.openxmlformats.org/drawingml/2006/table">
            <a:tbl>
              <a:tblPr firstRow="1" bandRow="1">
                <a:tableStyleId>{5C22544A-7EE6-4342-B048-85BDC9FD1C3A}</a:tableStyleId>
              </a:tblPr>
              <a:tblGrid>
                <a:gridCol w="1016000"/>
                <a:gridCol w="1016000"/>
                <a:gridCol w="787400"/>
                <a:gridCol w="609600"/>
                <a:gridCol w="635000"/>
                <a:gridCol w="1016000"/>
                <a:gridCol w="939800"/>
              </a:tblGrid>
              <a:tr h="381000">
                <a:tc gridSpan="3">
                  <a:txBody>
                    <a:bodyPr/>
                    <a:lstStyle/>
                    <a:p>
                      <a:pPr algn="ctr"/>
                      <a:r>
                        <a:rPr lang="fa-IR" sz="1400" dirty="0" smtClean="0">
                          <a:cs typeface="2  Titr" pitchFamily="2" charset="-78"/>
                        </a:rPr>
                        <a:t>روش ضد عفونی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pPr algn="ctr"/>
                      <a:endParaRPr lang="en-US" dirty="0"/>
                    </a:p>
                  </a:txBody>
                  <a:tcPr/>
                </a:tc>
                <a:tc gridSpan="2">
                  <a:txBody>
                    <a:bodyPr/>
                    <a:lstStyle/>
                    <a:p>
                      <a:pPr algn="ctr"/>
                      <a:r>
                        <a:rPr lang="fa-IR" sz="1400" dirty="0" smtClean="0">
                          <a:cs typeface="2  Titr" pitchFamily="2" charset="-78"/>
                        </a:rPr>
                        <a:t>غیر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r>
                        <a:rPr lang="fa-IR" sz="1400" dirty="0" smtClean="0">
                          <a:cs typeface="2  Titr" pitchFamily="2" charset="-78"/>
                        </a:rPr>
                        <a:t>نیمه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ctr"/>
                      <a:r>
                        <a:rPr lang="fa-IR" sz="1200" dirty="0" smtClean="0">
                          <a:cs typeface="2  Titr" pitchFamily="2" charset="-78"/>
                        </a:rPr>
                        <a:t>پوشاندن</a:t>
                      </a:r>
                    </a:p>
                    <a:p>
                      <a:pPr algn="ctr"/>
                      <a:r>
                        <a:rPr lang="fa-IR" sz="1200" dirty="0" smtClean="0">
                          <a:cs typeface="2  Titr" pitchFamily="2" charset="-78"/>
                        </a:rPr>
                        <a:t>(برای بیمار)</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پاک کردن</a:t>
                      </a:r>
                    </a:p>
                    <a:p>
                      <a:pPr algn="ctr"/>
                      <a:r>
                        <a:rPr lang="fa-IR" sz="1200" dirty="0" smtClean="0">
                          <a:cs typeface="2  Titr" pitchFamily="2" charset="-78"/>
                        </a:rPr>
                        <a:t>(بعد</a:t>
                      </a:r>
                      <a:r>
                        <a:rPr lang="fa-IR" sz="1200" baseline="0" dirty="0" smtClean="0">
                          <a:cs typeface="2  Titr" pitchFamily="2" charset="-78"/>
                        </a:rPr>
                        <a:t>ازهر بیمار)</a:t>
                      </a:r>
                      <a:endParaRPr lang="fa-IR" sz="1200" dirty="0" smtClean="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پاک کردن</a:t>
                      </a:r>
                    </a:p>
                    <a:p>
                      <a:pPr algn="ctr"/>
                      <a:r>
                        <a:rPr lang="fa-IR" sz="1200" dirty="0" smtClean="0">
                          <a:cs typeface="2  Titr" pitchFamily="2" charset="-78"/>
                        </a:rPr>
                        <a:t>(روزانه)</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200" dirty="0" smtClean="0">
                          <a:cs typeface="2  Titr" pitchFamily="2" charset="-78"/>
                        </a:rPr>
                        <a:t>متوسط</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200" dirty="0" smtClean="0">
                          <a:cs typeface="2  Titr" pitchFamily="2" charset="-78"/>
                        </a:rPr>
                        <a:t>ضعیف</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قوی</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gridSpan="7">
                  <a:txBody>
                    <a:bodyPr/>
                    <a:lstStyle/>
                    <a:p>
                      <a:pPr algn="ctr"/>
                      <a:r>
                        <a:rPr lang="fa-IR" dirty="0" smtClean="0">
                          <a:cs typeface="2  Titr" pitchFamily="2" charset="-78"/>
                        </a:rPr>
                        <a:t>یونیت</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r>
              <a:tr h="32004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دسته ها و دستگیره 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08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کلیدها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0520">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سطوح</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560">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بازوها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لوله های ساکشن</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سرنگ آب و هوا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gridSpan="7">
                  <a:txBody>
                    <a:bodyPr/>
                    <a:lstStyle/>
                    <a:p>
                      <a:pPr algn="ctr"/>
                      <a:r>
                        <a:rPr lang="fa-IR" sz="1800" dirty="0" smtClean="0">
                          <a:cs typeface="2  Titr" pitchFamily="2" charset="-78"/>
                        </a:rPr>
                        <a:t>چراغ</a:t>
                      </a:r>
                      <a:endParaRPr lang="en-US" sz="18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tc hMerge="1">
                  <a:txBody>
                    <a:bodyPr/>
                    <a:lstStyle/>
                    <a:p>
                      <a:endParaRPr lang="en-US" dirty="0"/>
                    </a:p>
                  </a:txBody>
                  <a:tcPr/>
                </a:tc>
                <a:tc hMerge="1">
                  <a:txBody>
                    <a:bodyPr/>
                    <a:lstStyle/>
                    <a:p>
                      <a:endParaRPr lang="en-US" dirty="0"/>
                    </a:p>
                  </a:txBody>
                  <a:tcPr/>
                </a:tc>
              </a:tr>
              <a:tr h="441960">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منعکس کننده</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پوشش روی چراغ</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کلیدها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دسته 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بازوها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3999" y="1828800"/>
          <a:ext cx="6096000" cy="4094010"/>
        </p:xfrm>
        <a:graphic>
          <a:graphicData uri="http://schemas.openxmlformats.org/drawingml/2006/table">
            <a:tbl>
              <a:tblPr firstRow="1" bandRow="1">
                <a:tableStyleId>{5C22544A-7EE6-4342-B048-85BDC9FD1C3A}</a:tableStyleId>
              </a:tblPr>
              <a:tblGrid>
                <a:gridCol w="718457"/>
                <a:gridCol w="870857"/>
                <a:gridCol w="870857"/>
                <a:gridCol w="870857"/>
                <a:gridCol w="870857"/>
                <a:gridCol w="979715"/>
                <a:gridCol w="914400"/>
              </a:tblGrid>
              <a:tr h="391130">
                <a:tc gridSpan="7">
                  <a:txBody>
                    <a:bodyPr/>
                    <a:lstStyle/>
                    <a:p>
                      <a:pPr algn="ctr"/>
                      <a:r>
                        <a:rPr lang="fa-IR" dirty="0" smtClean="0">
                          <a:cs typeface="2  Titr" pitchFamily="2" charset="-78"/>
                        </a:rPr>
                        <a:t>کابینت ها</a:t>
                      </a:r>
                      <a:endParaRPr lang="en-US" dirty="0">
                        <a:solidFill>
                          <a:schemeClr val="bg2"/>
                        </a:solidFill>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38065">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سطح روی کابینت</a:t>
                      </a:r>
                      <a:r>
                        <a:rPr lang="fa-IR" sz="1100" baseline="0" dirty="0" smtClean="0">
                          <a:cs typeface="2  Titr" pitchFamily="2" charset="-78"/>
                        </a:rPr>
                        <a:t> 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9425">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کشوها(داخلی)</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485">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دسته 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485">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سینک</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65">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شیرهای آب(دستی)</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8127">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شیرهای آب(اتوماتیک)</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65">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ظرف صابون مایع(دستی)</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0163">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ظرف صابون مایع</a:t>
                      </a:r>
                    </a:p>
                    <a:p>
                      <a:pPr algn="ctr"/>
                      <a:r>
                        <a:rPr lang="fa-IR" sz="1100" dirty="0" smtClean="0">
                          <a:cs typeface="2  Titr" pitchFamily="2" charset="-78"/>
                        </a:rPr>
                        <a:t>(اتوماتیک)</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1524000" y="609601"/>
          <a:ext cx="6096000" cy="1021079"/>
        </p:xfrm>
        <a:graphic>
          <a:graphicData uri="http://schemas.openxmlformats.org/drawingml/2006/table">
            <a:tbl>
              <a:tblPr firstRow="1" bandRow="1">
                <a:tableStyleId>{5C22544A-7EE6-4342-B048-85BDC9FD1C3A}</a:tableStyleId>
              </a:tblPr>
              <a:tblGrid>
                <a:gridCol w="655782"/>
                <a:gridCol w="932873"/>
                <a:gridCol w="893960"/>
                <a:gridCol w="865482"/>
                <a:gridCol w="865482"/>
                <a:gridCol w="978370"/>
                <a:gridCol w="904051"/>
              </a:tblGrid>
              <a:tr h="380999">
                <a:tc gridSpan="3">
                  <a:txBody>
                    <a:bodyPr/>
                    <a:lstStyle/>
                    <a:p>
                      <a:pPr algn="ctr"/>
                      <a:r>
                        <a:rPr lang="fa-IR" sz="1400" dirty="0" smtClean="0">
                          <a:cs typeface="2  Titr" pitchFamily="2" charset="-78"/>
                        </a:rPr>
                        <a:t>روش ضدعفونی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a:r>
                        <a:rPr lang="fa-IR" sz="1400" dirty="0" smtClean="0">
                          <a:cs typeface="2  Titr" pitchFamily="2" charset="-78"/>
                        </a:rPr>
                        <a:t>غیربحرانی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r>
                        <a:rPr lang="fa-IR" sz="1400" dirty="0" smtClean="0">
                          <a:cs typeface="2  Titr" pitchFamily="2" charset="-78"/>
                        </a:rPr>
                        <a:t>نیمه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1">
                <a:tc>
                  <a:txBody>
                    <a:bodyPr/>
                    <a:lstStyle/>
                    <a:p>
                      <a:pPr algn="ctr"/>
                      <a:r>
                        <a:rPr lang="fa-IR" sz="1200" dirty="0" smtClean="0">
                          <a:cs typeface="2  Titr" pitchFamily="2" charset="-78"/>
                        </a:rPr>
                        <a:t>پوشاندن</a:t>
                      </a:r>
                    </a:p>
                    <a:p>
                      <a:pPr algn="ctr"/>
                      <a:r>
                        <a:rPr lang="fa-IR" sz="1200" dirty="0" smtClean="0">
                          <a:cs typeface="2  Titr" pitchFamily="2" charset="-78"/>
                        </a:rPr>
                        <a:t>(برای بیمار)</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پاک کردن </a:t>
                      </a:r>
                    </a:p>
                    <a:p>
                      <a:pPr algn="ctr" rtl="1"/>
                      <a:r>
                        <a:rPr lang="fa-IR" sz="1200" dirty="0" smtClean="0">
                          <a:cs typeface="2  Titr" pitchFamily="2" charset="-78"/>
                        </a:rPr>
                        <a:t>(بعد از هر بیمار)</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200" dirty="0" smtClean="0">
                          <a:cs typeface="2  Titr" pitchFamily="2" charset="-78"/>
                        </a:rPr>
                        <a:t>پاک کردن</a:t>
                      </a:r>
                    </a:p>
                    <a:p>
                      <a:pPr algn="ctr" rtl="1"/>
                      <a:r>
                        <a:rPr lang="fa-IR" sz="1200" dirty="0" smtClean="0">
                          <a:cs typeface="2  Titr" pitchFamily="2" charset="-78"/>
                        </a:rPr>
                        <a:t>(روزانه)</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متوسط</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ضعیف</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قوی</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47799" y="2971800"/>
          <a:ext cx="6172201" cy="2023745"/>
        </p:xfrm>
        <a:graphic>
          <a:graphicData uri="http://schemas.openxmlformats.org/drawingml/2006/table">
            <a:tbl>
              <a:tblPr firstRow="1" bandRow="1">
                <a:tableStyleId>{5C22544A-7EE6-4342-B048-85BDC9FD1C3A}</a:tableStyleId>
              </a:tblPr>
              <a:tblGrid>
                <a:gridCol w="816431"/>
                <a:gridCol w="892628"/>
                <a:gridCol w="892628"/>
                <a:gridCol w="892628"/>
                <a:gridCol w="892628"/>
                <a:gridCol w="892628"/>
                <a:gridCol w="892630"/>
              </a:tblGrid>
              <a:tr h="381000">
                <a:tc gridSpan="7">
                  <a:txBody>
                    <a:bodyPr/>
                    <a:lstStyle/>
                    <a:p>
                      <a:pPr algn="ctr"/>
                      <a:r>
                        <a:rPr lang="fa-IR" dirty="0" smtClean="0">
                          <a:cs typeface="2  Titr" pitchFamily="2" charset="-78"/>
                        </a:rPr>
                        <a:t>صندلی</a:t>
                      </a:r>
                      <a:endParaRPr lang="en-US" dirty="0">
                        <a:cs typeface="2  Titr" pitchFamily="2" charset="-7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91130">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رویه صندلی</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356">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بازوها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485">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زیرسری</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774">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کلیدها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nvGraphicFramePr>
        <p:xfrm>
          <a:off x="1447799" y="1524000"/>
          <a:ext cx="6172202" cy="1249680"/>
        </p:xfrm>
        <a:graphic>
          <a:graphicData uri="http://schemas.openxmlformats.org/drawingml/2006/table">
            <a:tbl>
              <a:tblPr firstRow="1" bandRow="1">
                <a:tableStyleId>{5C22544A-7EE6-4342-B048-85BDC9FD1C3A}</a:tableStyleId>
              </a:tblPr>
              <a:tblGrid>
                <a:gridCol w="846283"/>
                <a:gridCol w="846283"/>
                <a:gridCol w="898235"/>
                <a:gridCol w="876300"/>
                <a:gridCol w="876300"/>
                <a:gridCol w="914400"/>
                <a:gridCol w="914401"/>
              </a:tblGrid>
              <a:tr h="609600">
                <a:tc gridSpan="3">
                  <a:txBody>
                    <a:bodyPr/>
                    <a:lstStyle/>
                    <a:p>
                      <a:pPr algn="ctr"/>
                      <a:r>
                        <a:rPr lang="fa-IR" sz="1400" dirty="0" smtClean="0">
                          <a:cs typeface="2  Titr" pitchFamily="2" charset="-78"/>
                        </a:rPr>
                        <a:t>روش ضدعفونی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ct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fa-IR" sz="1400" dirty="0" smtClean="0">
                          <a:cs typeface="2  Titr" pitchFamily="2" charset="-78"/>
                        </a:rPr>
                        <a:t>غیربحرانی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r>
                        <a:rPr lang="fa-IR" sz="1400" dirty="0" smtClean="0">
                          <a:cs typeface="2  Titr" pitchFamily="2" charset="-78"/>
                        </a:rPr>
                        <a:t>نیمه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7040">
                <a:tc>
                  <a:txBody>
                    <a:bodyPr/>
                    <a:lstStyle/>
                    <a:p>
                      <a:pPr algn="ctr"/>
                      <a:r>
                        <a:rPr lang="fa-IR" sz="1200" dirty="0" smtClean="0">
                          <a:cs typeface="2  Titr" pitchFamily="2" charset="-78"/>
                        </a:rPr>
                        <a:t>پوشاندن</a:t>
                      </a:r>
                    </a:p>
                    <a:p>
                      <a:pPr algn="ctr"/>
                      <a:r>
                        <a:rPr lang="fa-IR" sz="1200" dirty="0" smtClean="0">
                          <a:cs typeface="2  Titr" pitchFamily="2" charset="-78"/>
                        </a:rPr>
                        <a:t>(برای بیمار)</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پاک کردن</a:t>
                      </a:r>
                    </a:p>
                    <a:p>
                      <a:pPr algn="ctr"/>
                      <a:r>
                        <a:rPr lang="fa-IR" sz="1200" dirty="0" smtClean="0">
                          <a:cs typeface="2  Titr" pitchFamily="2" charset="-78"/>
                        </a:rPr>
                        <a:t>(بعد از هر بیمار)</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پاک کردن</a:t>
                      </a:r>
                    </a:p>
                    <a:p>
                      <a:pPr algn="ctr"/>
                      <a:r>
                        <a:rPr lang="fa-IR" sz="1200" dirty="0" smtClean="0">
                          <a:cs typeface="2  Titr" pitchFamily="2" charset="-78"/>
                        </a:rPr>
                        <a:t>(روزانه)</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متوسط</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ضعیف</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قوی</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676400" y="2057400"/>
          <a:ext cx="6095999" cy="342900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457200">
                <a:tc gridSpan="7">
                  <a:txBody>
                    <a:bodyPr/>
                    <a:lstStyle/>
                    <a:p>
                      <a:pPr algn="ctr"/>
                      <a:r>
                        <a:rPr lang="fa-IR" dirty="0" smtClean="0">
                          <a:cs typeface="2  Titr" pitchFamily="2" charset="-78"/>
                        </a:rPr>
                        <a:t>تابوره</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381000">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رویه صندلی</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بازوها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کنترل 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gridSpan="7">
                  <a:txBody>
                    <a:bodyPr/>
                    <a:lstStyle/>
                    <a:p>
                      <a:pPr algn="ctr"/>
                      <a:r>
                        <a:rPr lang="fa-IR" dirty="0" smtClean="0">
                          <a:cs typeface="2  Titr" pitchFamily="2" charset="-78"/>
                        </a:rPr>
                        <a:t>دستگاه رادیوگرافی</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100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100" dirty="0" smtClean="0">
                          <a:cs typeface="2  Titr" pitchFamily="2" charset="-78"/>
                        </a:rPr>
                        <a:t>سر(</a:t>
                      </a:r>
                      <a:r>
                        <a:rPr lang="en-US" sz="1100" dirty="0" smtClean="0">
                          <a:cs typeface="2  Titr" pitchFamily="2" charset="-78"/>
                        </a:rPr>
                        <a:t>head</a:t>
                      </a:r>
                      <a:r>
                        <a:rPr lang="fa-IR" sz="1100" dirty="0" smtClean="0">
                          <a:cs typeface="2  Titr" pitchFamily="2" charset="-78"/>
                        </a:rPr>
                        <a:t>)</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بازوها</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100" dirty="0" smtClean="0">
                          <a:cs typeface="2  Titr" pitchFamily="2" charset="-78"/>
                        </a:rPr>
                        <a:t>دسته های کنترل</a:t>
                      </a:r>
                      <a:endParaRPr lang="en-US" sz="11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1676400" y="762000"/>
          <a:ext cx="6096000" cy="1158240"/>
        </p:xfrm>
        <a:graphic>
          <a:graphicData uri="http://schemas.openxmlformats.org/drawingml/2006/table">
            <a:tbl>
              <a:tblPr firstRow="1" bandRow="1">
                <a:tableStyleId>{5C22544A-7EE6-4342-B048-85BDC9FD1C3A}</a:tableStyleId>
              </a:tblPr>
              <a:tblGrid>
                <a:gridCol w="817418"/>
                <a:gridCol w="942109"/>
                <a:gridCol w="831273"/>
                <a:gridCol w="876300"/>
                <a:gridCol w="876300"/>
                <a:gridCol w="914400"/>
                <a:gridCol w="838200"/>
              </a:tblGrid>
              <a:tr h="421640">
                <a:tc gridSpan="3">
                  <a:txBody>
                    <a:bodyPr/>
                    <a:lstStyle/>
                    <a:p>
                      <a:pPr algn="ctr"/>
                      <a:r>
                        <a:rPr lang="fa-IR" sz="1400" dirty="0" smtClean="0">
                          <a:cs typeface="2  Titr" pitchFamily="2" charset="-78"/>
                        </a:rPr>
                        <a:t>روش ضدعفونی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a:r>
                        <a:rPr lang="fa-IR" sz="1400" dirty="0" smtClean="0">
                          <a:cs typeface="2  Titr" pitchFamily="2" charset="-78"/>
                        </a:rPr>
                        <a:t>غیر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r>
                        <a:rPr lang="fa-IR" sz="1400" dirty="0" smtClean="0">
                          <a:cs typeface="2  Titr" pitchFamily="2" charset="-78"/>
                        </a:rPr>
                        <a:t>نیمه بحرانی</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40">
                <a:tc>
                  <a:txBody>
                    <a:bodyPr/>
                    <a:lstStyle/>
                    <a:p>
                      <a:pPr algn="ctr"/>
                      <a:r>
                        <a:rPr lang="fa-IR" sz="1200" dirty="0" smtClean="0">
                          <a:cs typeface="2  Titr" pitchFamily="2" charset="-78"/>
                        </a:rPr>
                        <a:t>پوشاندن</a:t>
                      </a:r>
                    </a:p>
                    <a:p>
                      <a:pPr algn="ctr"/>
                      <a:r>
                        <a:rPr lang="fa-IR" sz="1200" dirty="0" smtClean="0">
                          <a:cs typeface="2  Titr" pitchFamily="2" charset="-78"/>
                        </a:rPr>
                        <a:t>(برای بیمار)</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پاک کردن</a:t>
                      </a:r>
                    </a:p>
                    <a:p>
                      <a:pPr algn="ctr"/>
                      <a:r>
                        <a:rPr lang="fa-IR" sz="1200" dirty="0" smtClean="0">
                          <a:cs typeface="2  Titr" pitchFamily="2" charset="-78"/>
                        </a:rPr>
                        <a:t>(بعداز هر بیمار)</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پاک کردن</a:t>
                      </a:r>
                    </a:p>
                    <a:p>
                      <a:pPr algn="ctr"/>
                      <a:r>
                        <a:rPr lang="fa-IR" sz="1200" dirty="0" smtClean="0">
                          <a:cs typeface="2  Titr" pitchFamily="2" charset="-78"/>
                        </a:rPr>
                        <a:t>(روزانه)</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متوسط</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ضعیف</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200" dirty="0" smtClean="0">
                          <a:cs typeface="2  Titr" pitchFamily="2" charset="-78"/>
                        </a:rPr>
                        <a:t>قوی</a:t>
                      </a:r>
                      <a:endParaRPr lang="en-US" sz="12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1524000"/>
            <a:ext cx="7728531" cy="3354765"/>
          </a:xfrm>
          <a:prstGeom prst="rect">
            <a:avLst/>
          </a:prstGeom>
          <a:noFill/>
        </p:spPr>
        <p:txBody>
          <a:bodyPr wrap="square" rtlCol="0">
            <a:spAutoFit/>
          </a:bodyPr>
          <a:lstStyle/>
          <a:p>
            <a:pPr algn="r"/>
            <a:r>
              <a:rPr lang="fa-IR" sz="1600" dirty="0" smtClean="0">
                <a:cs typeface="2  Titr" pitchFamily="2" charset="-78"/>
              </a:rPr>
              <a:t>ماده 1</a:t>
            </a:r>
            <a:endParaRPr lang="fa-IR" dirty="0" smtClean="0">
              <a:cs typeface="2  Titr" pitchFamily="2" charset="-78"/>
            </a:endParaRPr>
          </a:p>
          <a:p>
            <a:pPr algn="just" rtl="1"/>
            <a:r>
              <a:rPr lang="fa-IR" dirty="0" smtClean="0">
                <a:cs typeface="2  Nazanin" pitchFamily="2" charset="-78"/>
              </a:rPr>
              <a:t>باعنایت به اهمیت کنترل عفونت در دندانپزشکی و لزوم رعایت دقیق آن توسط کادر درمانی باهدف پیشگیری وکاهش انتقال عفونت متقاطع به استناد ماده8قانون تشکیل وزارت بهداشت ،درمان و آموزش پزشکی و مفاد آیین نامه اجرایی ان و بند الف ازماده 11وماده 16از قانون تشکیلات ووظایف وزارت این دستورالعمل به منظور </a:t>
            </a:r>
          </a:p>
          <a:p>
            <a:pPr algn="just" rtl="1"/>
            <a:r>
              <a:rPr lang="fa-IR" dirty="0" smtClean="0">
                <a:cs typeface="2  Nazanin" pitchFamily="2" charset="-78"/>
              </a:rPr>
              <a:t>اجرا ابلاغ می گردد.</a:t>
            </a: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b="1" dirty="0" smtClean="0">
                <a:cs typeface="2  Titr" pitchFamily="2" charset="-78"/>
              </a:rPr>
              <a:t>ماده 2</a:t>
            </a:r>
          </a:p>
          <a:p>
            <a:pPr algn="just" rtl="1"/>
            <a:r>
              <a:rPr lang="fa-IR" dirty="0" smtClean="0">
                <a:cs typeface="2  Nazanin" pitchFamily="2" charset="-78"/>
              </a:rPr>
              <a:t>رعایت این دستورالعمل برای کلیه کادر درمانی اعم از دندانپزشک ،پرستار(دندانپزشکی)بهداشت کاران دهان و دندان و تکنسین های لابراتوار دندانپزشکی الزامی است.</a:t>
            </a:r>
          </a:p>
          <a:p>
            <a:pPr algn="r" rtl="1"/>
            <a:endParaRPr lang="en-US" sz="1600"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143000"/>
            <a:ext cx="7924801" cy="3416320"/>
          </a:xfrm>
          <a:prstGeom prst="rect">
            <a:avLst/>
          </a:prstGeom>
          <a:noFill/>
        </p:spPr>
        <p:txBody>
          <a:bodyPr wrap="square" rtlCol="0">
            <a:spAutoFit/>
          </a:bodyPr>
          <a:lstStyle/>
          <a:p>
            <a:pPr algn="r"/>
            <a:r>
              <a:rPr lang="fa-IR" dirty="0" smtClean="0">
                <a:cs typeface="2  Nazanin" pitchFamily="2" charset="-78"/>
              </a:rPr>
              <a:t>بایستی به این نکته توجه داشت قبل از پروسه ضد عفونی کردن یک وسیله پزشکی عمل پاک کنندگی بر روی آن انجام شده و سپس عمل ضدعفونی کنندگی انجام گردد.بلافاصله پس از اتمام استفاده از ابزار الات پزشکی برای جلوگیری از فیکس شدن مواد آلی شامل خون و مخاطات بر روی وسیله آن را در یک محلول پاک کننده (شوینده)قرار داده تا مرحله دوم عمل ضدعفونی کنندگی با کارآیی لازم انجام شود.</a:t>
            </a:r>
          </a:p>
          <a:p>
            <a:pPr algn="r"/>
            <a:endParaRPr lang="fa-IR" dirty="0" smtClean="0">
              <a:cs typeface="2  Nazanin" pitchFamily="2" charset="-78"/>
            </a:endParaRPr>
          </a:p>
          <a:p>
            <a:pPr algn="r"/>
            <a:endParaRPr lang="fa-IR" dirty="0" smtClean="0">
              <a:cs typeface="2  Nazanin" pitchFamily="2" charset="-78"/>
            </a:endParaRPr>
          </a:p>
          <a:p>
            <a:pPr algn="r"/>
            <a:endParaRPr lang="fa-IR" dirty="0" smtClean="0">
              <a:cs typeface="2  Nazanin" pitchFamily="2" charset="-78"/>
            </a:endParaRPr>
          </a:p>
          <a:p>
            <a:pPr algn="r"/>
            <a:endParaRPr lang="fa-IR" dirty="0" smtClean="0">
              <a:cs typeface="2  Nazanin" pitchFamily="2" charset="-78"/>
            </a:endParaRPr>
          </a:p>
          <a:p>
            <a:pPr algn="r" rtl="1"/>
            <a:r>
              <a:rPr lang="fa-IR" dirty="0" smtClean="0">
                <a:cs typeface="2  Nazanin" pitchFamily="2" charset="-78"/>
              </a:rPr>
              <a:t>وجود حداقل یک اتوکلاو نوع</a:t>
            </a:r>
            <a:r>
              <a:rPr lang="en-US" dirty="0" smtClean="0">
                <a:cs typeface="2  Nazanin" pitchFamily="2" charset="-78"/>
              </a:rPr>
              <a:t>   B</a:t>
            </a:r>
            <a:r>
              <a:rPr lang="fa-IR" dirty="0" smtClean="0">
                <a:cs typeface="2  Nazanin" pitchFamily="2" charset="-78"/>
              </a:rPr>
              <a:t>در کلیه مراکز درمانی دندانپزشکی و مطبهای دندانپزشکی الزامی بوده .باید بسته ها یا ابزار استریل و خشک شده را توسط وسیله استریل از درون دستگاه خارج کرده و روی سطحی که با کاغذ یا شان استریل پوشانده شده است قرار داد تا اینکه دمای آنها کاهش یافته و به دمای محیط برسد .</a:t>
            </a:r>
          </a:p>
          <a:p>
            <a:pPr algn="r" rtl="1"/>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512570" y="838200"/>
            <a:ext cx="6118860" cy="5341620"/>
          </a:xfrm>
          <a:prstGeom prst="rect">
            <a:avLst/>
          </a:prstGeom>
        </p:spPr>
      </p:pic>
    </p:spTree>
    <p:extLst>
      <p:ext uri="{BB962C8B-B14F-4D97-AF65-F5344CB8AC3E}">
        <p14:creationId xmlns="" xmlns:p14="http://schemas.microsoft.com/office/powerpoint/2010/main" val="1473482848"/>
      </p:ext>
    </p:extLst>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1447800"/>
            <a:ext cx="7924801" cy="2862322"/>
          </a:xfrm>
          <a:prstGeom prst="rect">
            <a:avLst/>
          </a:prstGeom>
          <a:noFill/>
        </p:spPr>
        <p:txBody>
          <a:bodyPr wrap="square" rtlCol="0">
            <a:spAutoFit/>
          </a:bodyPr>
          <a:lstStyle/>
          <a:p>
            <a:pPr algn="r"/>
            <a:r>
              <a:rPr lang="fa-IR" dirty="0" smtClean="0">
                <a:cs typeface="2  Nazanin" pitchFamily="2" charset="-78"/>
              </a:rPr>
              <a:t>نگهداری صحیح وسایل استریل شده به اندازه فرآیند استریلیزاسیون حائز اهمیت است.</a:t>
            </a:r>
          </a:p>
          <a:p>
            <a:pPr algn="r"/>
            <a:r>
              <a:rPr lang="fa-IR" dirty="0" smtClean="0">
                <a:cs typeface="2  Nazanin" pitchFamily="2" charset="-78"/>
              </a:rPr>
              <a:t>اقلام بسته بندی شده استریل تا زمانی که دست نخورده و خشک باقی بمانند می توانند استریل در نظر گرفته شوند.جهت ایجاد شرایط بهینه نگهداشت ،بسته بندی های استریل باید درون کابینتهای در بسته در یک مکان خلوت و کم تردد ،دارای دمای محیطی مناسب و خشک یا دارای رطوبت کم قرار گیرند.</a:t>
            </a:r>
          </a:p>
          <a:p>
            <a:pPr algn="r"/>
            <a:endParaRPr lang="fa-IR" dirty="0" smtClean="0">
              <a:cs typeface="2  Nazanin" pitchFamily="2" charset="-78"/>
            </a:endParaRPr>
          </a:p>
          <a:p>
            <a:pPr algn="r"/>
            <a:endParaRPr lang="fa-IR" dirty="0" smtClean="0">
              <a:cs typeface="2  Nazanin" pitchFamily="2" charset="-78"/>
            </a:endParaRPr>
          </a:p>
          <a:p>
            <a:pPr algn="r"/>
            <a:endParaRPr lang="fa-IR" dirty="0" smtClean="0">
              <a:cs typeface="2  Nazanin" pitchFamily="2" charset="-78"/>
            </a:endParaRPr>
          </a:p>
          <a:p>
            <a:pPr algn="r"/>
            <a:endParaRPr lang="fa-IR" dirty="0" smtClean="0">
              <a:cs typeface="2  Nazanin" pitchFamily="2" charset="-78"/>
            </a:endParaRPr>
          </a:p>
          <a:p>
            <a:pPr algn="r"/>
            <a:r>
              <a:rPr lang="fa-IR" dirty="0" smtClean="0">
                <a:cs typeface="2  Nazanin" pitchFamily="2" charset="-78"/>
              </a:rPr>
              <a:t>اقلام باز یا بسته بندی نشده را باید فورا پس از اتوکلاو کردن استفاده نمود یا اینکه درون یک ظرف مخصوص در بسته و استریل نگهداری شود.مدت مجاز نگهداری وسایل استریل به این روش حداکثر یک هفته می باشد.</a:t>
            </a:r>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1" y="1524000"/>
            <a:ext cx="7696200" cy="3416320"/>
          </a:xfrm>
          <a:prstGeom prst="rect">
            <a:avLst/>
          </a:prstGeom>
          <a:noFill/>
        </p:spPr>
        <p:txBody>
          <a:bodyPr wrap="square" rtlCol="0">
            <a:spAutoFit/>
          </a:bodyPr>
          <a:lstStyle/>
          <a:p>
            <a:pPr algn="r"/>
            <a:r>
              <a:rPr lang="fa-IR" dirty="0" smtClean="0">
                <a:cs typeface="2  Titr" pitchFamily="2" charset="-78"/>
              </a:rPr>
              <a:t>دفع پسماندهای دندانپزشکی </a:t>
            </a:r>
            <a:r>
              <a:rPr lang="fa-IR" dirty="0" smtClean="0"/>
              <a:t>:</a:t>
            </a:r>
          </a:p>
          <a:p>
            <a:pPr algn="r"/>
            <a:endParaRPr lang="fa-IR" dirty="0" smtClean="0"/>
          </a:p>
          <a:p>
            <a:pPr algn="r" rtl="1"/>
            <a:r>
              <a:rPr lang="fa-IR" dirty="0" smtClean="0">
                <a:cs typeface="2  Nazanin" pitchFamily="2" charset="-78"/>
              </a:rPr>
              <a:t> پسماند پزشکی ویژه :کلیه پسماندهای عفونی و زیان آور ناشی از مراکز درمانی که به دلیل بالا بودن حداقل یکی از خواص خطرناک از قبیل سمیت،بیماری زایی ،قابلیت انفجار یا اشتعال ،خورندگی ویا مشابهت آن که به مراقبت ویژه (مدیریت خاص)نیز دارد،گفته می شود.</a:t>
            </a:r>
          </a:p>
          <a:p>
            <a:pPr algn="r" rtl="1"/>
            <a:endParaRPr lang="fa-IR" dirty="0" smtClean="0">
              <a:cs typeface="2  Nazanin" pitchFamily="2" charset="-78"/>
            </a:endParaRPr>
          </a:p>
          <a:p>
            <a:pPr algn="r" rtl="1"/>
            <a:endParaRPr lang="fa-IR" dirty="0" smtClean="0">
              <a:cs typeface="2  Nazanin" pitchFamily="2" charset="-78"/>
            </a:endParaRPr>
          </a:p>
          <a:p>
            <a:pPr algn="r" rtl="1"/>
            <a:r>
              <a:rPr lang="fa-IR" dirty="0" smtClean="0">
                <a:cs typeface="2  Nazanin" pitchFamily="2" charset="-78"/>
              </a:rPr>
              <a:t>پسماندهای پزشکی شامل چهار دسته اصلی 1-پسماند عفونی    2-پسماند تیز و برنده   3-پسماند شیمیایی ودارویی    4-پسماند عادی  می شود.</a:t>
            </a: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219200" y="1524000"/>
          <a:ext cx="6629400" cy="3489960"/>
        </p:xfrm>
        <a:graphic>
          <a:graphicData uri="http://schemas.openxmlformats.org/drawingml/2006/table">
            <a:tbl>
              <a:tblPr firstRow="1" bandRow="1">
                <a:tableStyleId>{5C22544A-7EE6-4342-B048-85BDC9FD1C3A}</a:tableStyleId>
              </a:tblPr>
              <a:tblGrid>
                <a:gridCol w="1325880"/>
                <a:gridCol w="1325880"/>
                <a:gridCol w="1767840"/>
                <a:gridCol w="1546860"/>
                <a:gridCol w="662940"/>
              </a:tblGrid>
              <a:tr h="838200">
                <a:tc>
                  <a:txBody>
                    <a:bodyPr/>
                    <a:lstStyle/>
                    <a:p>
                      <a:pPr algn="ctr"/>
                      <a:r>
                        <a:rPr lang="fa-IR" dirty="0" smtClean="0"/>
                        <a:t>برچسب</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رنگ ظرف</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نوع ظرف</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نوع پسماند</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ردیف</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5800">
                <a:tc>
                  <a:txBody>
                    <a:bodyPr/>
                    <a:lstStyle/>
                    <a:p>
                      <a:pPr algn="ctr"/>
                      <a:r>
                        <a:rPr lang="fa-IR" dirty="0" smtClean="0">
                          <a:cs typeface="2  Nazanin" pitchFamily="2" charset="-78"/>
                        </a:rPr>
                        <a:t>عفونی</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زرد</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کیسه پلاستیکی مقاوم</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عفونی</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1</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a:txBody>
                    <a:bodyPr/>
                    <a:lstStyle/>
                    <a:p>
                      <a:pPr algn="ctr"/>
                      <a:r>
                        <a:rPr lang="fa-IR" dirty="0" smtClean="0">
                          <a:cs typeface="2  Nazanin" pitchFamily="2" charset="-78"/>
                        </a:rPr>
                        <a:t>تیز</a:t>
                      </a:r>
                      <a:r>
                        <a:rPr lang="fa-IR" baseline="0" dirty="0" smtClean="0">
                          <a:cs typeface="2  Nazanin" pitchFamily="2" charset="-78"/>
                        </a:rPr>
                        <a:t> برنده-دارای خطر زیستی</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زرد با درب</a:t>
                      </a:r>
                      <a:r>
                        <a:rPr lang="fa-IR" baseline="0" dirty="0" smtClean="0">
                          <a:cs typeface="2  Nazanin" pitchFamily="2" charset="-78"/>
                        </a:rPr>
                        <a:t> قرمز</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cs typeface="2  Nazanin" pitchFamily="2" charset="-78"/>
                        </a:rPr>
                        <a:t>استاندارد</a:t>
                      </a:r>
                      <a:r>
                        <a:rPr lang="en-US" dirty="0" err="1" smtClean="0">
                          <a:cs typeface="2  Nazanin" pitchFamily="2" charset="-78"/>
                        </a:rPr>
                        <a:t>Safty</a:t>
                      </a:r>
                      <a:r>
                        <a:rPr lang="en-US" baseline="0" dirty="0" smtClean="0">
                          <a:cs typeface="2  Nazanin" pitchFamily="2" charset="-78"/>
                        </a:rPr>
                        <a:t> box</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تیز و برنده</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2</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600">
                <a:tc>
                  <a:txBody>
                    <a:bodyPr/>
                    <a:lstStyle/>
                    <a:p>
                      <a:pPr algn="ctr"/>
                      <a:r>
                        <a:rPr lang="fa-IR" dirty="0" smtClean="0">
                          <a:cs typeface="2  Nazanin" pitchFamily="2" charset="-78"/>
                        </a:rPr>
                        <a:t>شیمیایی و دارویی</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سفید یا قهوه ای </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کیسه پلاستیکی مقاوم</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شیمیایی و دارویی</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3</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5800">
                <a:tc>
                  <a:txBody>
                    <a:bodyPr/>
                    <a:lstStyle/>
                    <a:p>
                      <a:pPr algn="ctr"/>
                      <a:r>
                        <a:rPr lang="fa-IR" dirty="0" smtClean="0">
                          <a:cs typeface="2  Nazanin" pitchFamily="2" charset="-78"/>
                        </a:rPr>
                        <a:t>عادی</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سیاه</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کیسه پلاستیکی مقاوم</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Nazanin" pitchFamily="2" charset="-78"/>
                        </a:rPr>
                        <a:t>پسماند عادی</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4</a:t>
                      </a:r>
                      <a:endParaRPr lang="en-US"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8421" y="1143000"/>
            <a:ext cx="4572000" cy="1477328"/>
          </a:xfrm>
          <a:prstGeom prst="rect">
            <a:avLst/>
          </a:prstGeom>
        </p:spPr>
        <p:txBody>
          <a:bodyPr>
            <a:spAutoFit/>
          </a:bodyPr>
          <a:lstStyle/>
          <a:p>
            <a:endParaRPr lang="fa-IR" dirty="0"/>
          </a:p>
          <a:p>
            <a:pPr algn="r"/>
            <a:r>
              <a:rPr lang="fa-IR" dirty="0">
                <a:cs typeface="2  Titr" pitchFamily="2" charset="-78"/>
              </a:rPr>
              <a:t>نماد خطر مشخص کننده نوع پسماندها:</a:t>
            </a:r>
          </a:p>
          <a:p>
            <a:endParaRPr lang="fa-IR" dirty="0"/>
          </a:p>
          <a:p>
            <a:endParaRPr lang="fa-IR" dirty="0" smtClean="0"/>
          </a:p>
          <a:p>
            <a:endParaRPr lang="fa-IR" dirty="0"/>
          </a:p>
        </p:txBody>
      </p:sp>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514600" y="2133600"/>
            <a:ext cx="3886200" cy="2823308"/>
          </a:xfrm>
          <a:prstGeom prst="rect">
            <a:avLst/>
          </a:prstGeom>
        </p:spPr>
      </p:pic>
    </p:spTree>
    <p:extLst>
      <p:ext uri="{BB962C8B-B14F-4D97-AF65-F5344CB8AC3E}">
        <p14:creationId xmlns="" xmlns:p14="http://schemas.microsoft.com/office/powerpoint/2010/main" val="242611122"/>
      </p:ext>
    </p:extLst>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1" y="1219200"/>
            <a:ext cx="7696200" cy="3970318"/>
          </a:xfrm>
          <a:prstGeom prst="rect">
            <a:avLst/>
          </a:prstGeom>
          <a:noFill/>
        </p:spPr>
        <p:txBody>
          <a:bodyPr wrap="square" rtlCol="0">
            <a:spAutoFit/>
          </a:bodyPr>
          <a:lstStyle/>
          <a:p>
            <a:pPr algn="r"/>
            <a:r>
              <a:rPr lang="fa-IR" dirty="0" smtClean="0">
                <a:cs typeface="2  Titr" pitchFamily="2" charset="-78"/>
              </a:rPr>
              <a:t>الزامات سلامت محیط کار وحفاظت فردی در مبارزه با کووید19</a:t>
            </a:r>
          </a:p>
          <a:p>
            <a:pPr algn="r"/>
            <a:endParaRPr lang="fa-IR" dirty="0" smtClean="0">
              <a:cs typeface="2  Titr" pitchFamily="2" charset="-78"/>
            </a:endParaRPr>
          </a:p>
          <a:p>
            <a:pPr algn="r"/>
            <a:endParaRPr lang="fa-IR" dirty="0" smtClean="0">
              <a:cs typeface="2  Titr" pitchFamily="2" charset="-78"/>
            </a:endParaRPr>
          </a:p>
          <a:p>
            <a:pPr algn="r"/>
            <a:r>
              <a:rPr lang="fa-IR" dirty="0" smtClean="0">
                <a:cs typeface="2  Nazanin" pitchFamily="2" charset="-78"/>
              </a:rPr>
              <a:t>دست ها باید با آب گرم و صابون به مدت 20ثانیه به روش زیر شسته شود :</a:t>
            </a:r>
          </a:p>
          <a:p>
            <a:pPr algn="r"/>
            <a:r>
              <a:rPr lang="fa-IR" dirty="0" smtClean="0">
                <a:cs typeface="2  Nazanin" pitchFamily="2" charset="-78"/>
              </a:rPr>
              <a:t>1-دست ها را مرطوب کنید</a:t>
            </a:r>
          </a:p>
          <a:p>
            <a:pPr algn="r"/>
            <a:r>
              <a:rPr lang="fa-IR" dirty="0" smtClean="0">
                <a:cs typeface="2  Nazanin" pitchFamily="2" charset="-78"/>
              </a:rPr>
              <a:t>2-از صابون مایع استفاده کنید</a:t>
            </a:r>
          </a:p>
          <a:p>
            <a:pPr algn="r"/>
            <a:r>
              <a:rPr lang="fa-IR" dirty="0" smtClean="0">
                <a:cs typeface="2  Nazanin" pitchFamily="2" charset="-78"/>
              </a:rPr>
              <a:t>3-کف دستها راخوب بهم بمالید</a:t>
            </a:r>
          </a:p>
          <a:p>
            <a:pPr algn="r"/>
            <a:r>
              <a:rPr lang="fa-IR" dirty="0" smtClean="0">
                <a:cs typeface="2  Nazanin" pitchFamily="2" charset="-78"/>
              </a:rPr>
              <a:t>4-انگشتان رابشویید</a:t>
            </a:r>
          </a:p>
          <a:p>
            <a:pPr algn="r"/>
            <a:r>
              <a:rPr lang="fa-IR" dirty="0" smtClean="0">
                <a:cs typeface="2  Nazanin" pitchFamily="2" charset="-78"/>
              </a:rPr>
              <a:t>5-مچ ها را بشویید</a:t>
            </a:r>
          </a:p>
          <a:p>
            <a:pPr algn="r"/>
            <a:r>
              <a:rPr lang="fa-IR" dirty="0" smtClean="0">
                <a:cs typeface="2  Nazanin" pitchFamily="2" charset="-78"/>
              </a:rPr>
              <a:t>6-بین انگشتان را بشویید</a:t>
            </a:r>
          </a:p>
          <a:p>
            <a:pPr algn="r"/>
            <a:r>
              <a:rPr lang="fa-IR" dirty="0" smtClean="0">
                <a:cs typeface="2  Nazanin" pitchFamily="2" charset="-78"/>
              </a:rPr>
              <a:t>7-آبکشی کنید</a:t>
            </a:r>
          </a:p>
          <a:p>
            <a:pPr algn="r"/>
            <a:r>
              <a:rPr lang="fa-IR" dirty="0" smtClean="0">
                <a:cs typeface="2  Nazanin" pitchFamily="2" charset="-78"/>
              </a:rPr>
              <a:t>8-با دستمال کاغذی خشک کنید(استفاده از حوله یکبار مصرف نیز مورد تاییداست)</a:t>
            </a:r>
          </a:p>
          <a:p>
            <a:pPr algn="r"/>
            <a:r>
              <a:rPr lang="fa-IR" dirty="0" smtClean="0">
                <a:cs typeface="2  Nazanin" pitchFamily="2" charset="-78"/>
              </a:rPr>
              <a:t>9-شیر آب رابا همان دستمال ببندید</a:t>
            </a:r>
          </a:p>
          <a:p>
            <a:pPr algn="r"/>
            <a:r>
              <a:rPr lang="fa-IR" dirty="0" smtClean="0">
                <a:cs typeface="2  Nazanin" pitchFamily="2" charset="-78"/>
              </a:rPr>
              <a:t>10-دستمال را در سطل زباله دردار بیندازید </a:t>
            </a:r>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000250" y="1052512"/>
            <a:ext cx="5143500" cy="4752975"/>
          </a:xfrm>
          <a:prstGeom prst="rect">
            <a:avLst/>
          </a:prstGeom>
        </p:spPr>
      </p:pic>
    </p:spTree>
    <p:extLst>
      <p:ext uri="{BB962C8B-B14F-4D97-AF65-F5344CB8AC3E}">
        <p14:creationId xmlns="" xmlns:p14="http://schemas.microsoft.com/office/powerpoint/2010/main" val="614578621"/>
      </p:ext>
    </p:extLst>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7848600" cy="5078313"/>
          </a:xfrm>
          <a:prstGeom prst="rect">
            <a:avLst/>
          </a:prstGeom>
        </p:spPr>
        <p:txBody>
          <a:bodyPr wrap="square">
            <a:spAutoFit/>
          </a:bodyPr>
          <a:lstStyle/>
          <a:p>
            <a:pPr algn="r" rtl="1"/>
            <a:r>
              <a:rPr lang="fa-IR" dirty="0" smtClean="0">
                <a:cs typeface="2  Titr" pitchFamily="2" charset="-78"/>
              </a:rPr>
              <a:t>روپوش</a:t>
            </a:r>
            <a:r>
              <a:rPr lang="fa-IR" dirty="0" smtClean="0">
                <a:cs typeface="2  Nazanin" pitchFamily="2" charset="-78"/>
              </a:rPr>
              <a:t> </a:t>
            </a:r>
          </a:p>
          <a:p>
            <a:pPr algn="r" rtl="1"/>
            <a:endParaRPr lang="fa-IR" dirty="0" smtClean="0">
              <a:cs typeface="2  Nazanin" pitchFamily="2" charset="-78"/>
            </a:endParaRPr>
          </a:p>
          <a:p>
            <a:pPr algn="r" rtl="1"/>
            <a:r>
              <a:rPr lang="fa-IR" dirty="0" smtClean="0">
                <a:cs typeface="2  Nazanin" pitchFamily="2" charset="-78"/>
              </a:rPr>
              <a:t>تنه را از گردن تا زانو ها ،بازوها را تا انتهای مچ دستان بپوشاند و دور کمر پیچانده شود.در پشت گردن و </a:t>
            </a:r>
          </a:p>
          <a:p>
            <a:pPr algn="r" rtl="1"/>
            <a:endParaRPr lang="fa-IR" dirty="0" smtClean="0">
              <a:cs typeface="2  Nazanin" pitchFamily="2" charset="-78"/>
            </a:endParaRPr>
          </a:p>
          <a:p>
            <a:pPr algn="r" rtl="1"/>
            <a:r>
              <a:rPr lang="fa-IR" dirty="0" smtClean="0">
                <a:cs typeface="2  Nazanin" pitchFamily="2" charset="-78"/>
              </a:rPr>
              <a:t>کمر گره میخورد.</a:t>
            </a:r>
          </a:p>
          <a:p>
            <a:pPr algn="r" rtl="1"/>
            <a:endParaRPr lang="fa-IR" dirty="0" smtClean="0">
              <a:cs typeface="2  Nazanin" pitchFamily="2" charset="-78"/>
            </a:endParaRPr>
          </a:p>
          <a:p>
            <a:pPr algn="r" rtl="1"/>
            <a:r>
              <a:rPr lang="fa-IR" dirty="0" smtClean="0">
                <a:cs typeface="2  Titr" pitchFamily="2" charset="-78"/>
              </a:rPr>
              <a:t>ماسک یا رسپیراتور</a:t>
            </a:r>
          </a:p>
          <a:p>
            <a:pPr algn="r" rtl="1"/>
            <a:endParaRPr lang="fa-IR" dirty="0" smtClean="0">
              <a:cs typeface="2  Titr" pitchFamily="2" charset="-78"/>
            </a:endParaRPr>
          </a:p>
          <a:p>
            <a:pPr algn="r" rtl="1"/>
            <a:r>
              <a:rPr lang="fa-IR" dirty="0" smtClean="0">
                <a:cs typeface="2  Titr" pitchFamily="2" charset="-78"/>
              </a:rPr>
              <a:t> </a:t>
            </a:r>
            <a:r>
              <a:rPr lang="fa-IR" dirty="0" smtClean="0">
                <a:cs typeface="2  Nazanin" pitchFamily="2" charset="-78"/>
              </a:rPr>
              <a:t>اتصالات ایمنی یا نوارهای الاستیک در وسط سر وگردن قرار گیرد.باید انعطاف پذیر را روی</a:t>
            </a:r>
          </a:p>
          <a:p>
            <a:pPr algn="r" rtl="1"/>
            <a:endParaRPr lang="fa-IR" dirty="0" smtClean="0">
              <a:cs typeface="2  Nazanin" pitchFamily="2" charset="-78"/>
            </a:endParaRPr>
          </a:p>
          <a:p>
            <a:pPr algn="r" rtl="1"/>
            <a:r>
              <a:rPr lang="fa-IR" dirty="0" smtClean="0">
                <a:cs typeface="2  Nazanin" pitchFamily="2" charset="-78"/>
              </a:rPr>
              <a:t>استخوان بینی وصل کرد .صورت و زیر چانه را به صورت مناسب پوشش دهید.</a:t>
            </a:r>
          </a:p>
          <a:p>
            <a:pPr algn="r" rtl="1"/>
            <a:endParaRPr lang="fa-IR" dirty="0" smtClean="0">
              <a:cs typeface="2  Nazanin" pitchFamily="2" charset="-78"/>
            </a:endParaRPr>
          </a:p>
          <a:p>
            <a:pPr algn="r" rtl="1"/>
            <a:r>
              <a:rPr lang="fa-IR" dirty="0" smtClean="0">
                <a:cs typeface="2  Titr" pitchFamily="2" charset="-78"/>
              </a:rPr>
              <a:t>عینک یا شیلد </a:t>
            </a:r>
          </a:p>
          <a:p>
            <a:pPr algn="r" rtl="1"/>
            <a:endParaRPr lang="fa-IR" dirty="0" smtClean="0">
              <a:cs typeface="2  Titr" pitchFamily="2" charset="-78"/>
            </a:endParaRPr>
          </a:p>
          <a:p>
            <a:pPr algn="r" rtl="1"/>
            <a:r>
              <a:rPr lang="fa-IR" dirty="0" smtClean="0">
                <a:cs typeface="2  Nazanin" pitchFamily="2" charset="-78"/>
              </a:rPr>
              <a:t>روی صورت و چشم ها و متناسب با آنها قرار بگیرد.</a:t>
            </a: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7924800" cy="3970318"/>
          </a:xfrm>
          <a:prstGeom prst="rect">
            <a:avLst/>
          </a:prstGeom>
          <a:noFill/>
        </p:spPr>
        <p:txBody>
          <a:bodyPr wrap="square" rtlCol="0">
            <a:spAutoFit/>
          </a:bodyPr>
          <a:lstStyle/>
          <a:p>
            <a:pPr algn="r"/>
            <a:r>
              <a:rPr lang="fa-IR" dirty="0" smtClean="0">
                <a:cs typeface="2  Titr" pitchFamily="2" charset="-78"/>
              </a:rPr>
              <a:t>در آوردن روپوش:</a:t>
            </a:r>
          </a:p>
          <a:p>
            <a:pPr algn="r"/>
            <a:endParaRPr lang="fa-IR" dirty="0" smtClean="0">
              <a:cs typeface="2  Nazanin" pitchFamily="2" charset="-78"/>
            </a:endParaRPr>
          </a:p>
          <a:p>
            <a:pPr algn="r"/>
            <a:r>
              <a:rPr lang="fa-IR" dirty="0" smtClean="0">
                <a:cs typeface="2  Nazanin" pitchFamily="2" charset="-78"/>
              </a:rPr>
              <a:t>اگر دست هایتان هنگام در آوردن روپوش آلوده شده است ،فورا دستان خود را بشوییدواز ضدعفونی کننده دست </a:t>
            </a:r>
          </a:p>
          <a:p>
            <a:pPr algn="r"/>
            <a:r>
              <a:rPr lang="fa-IR" dirty="0" smtClean="0">
                <a:cs typeface="2  Nazanin" pitchFamily="2" charset="-78"/>
              </a:rPr>
              <a:t>استفاده کنید .</a:t>
            </a:r>
          </a:p>
          <a:p>
            <a:pPr algn="r"/>
            <a:r>
              <a:rPr lang="fa-IR" dirty="0" smtClean="0">
                <a:cs typeface="2  Nazanin" pitchFamily="2" charset="-78"/>
              </a:rPr>
              <a:t>بندهای روپوش را باز کنید و مراقب باشید که آستین ها هنگام رسیدن به بندها با بدن شما تماس نداشته باشد.</a:t>
            </a:r>
          </a:p>
          <a:p>
            <a:pPr algn="r"/>
            <a:endParaRPr lang="fa-IR" dirty="0" smtClean="0">
              <a:cs typeface="2  Nazanin" pitchFamily="2" charset="-78"/>
            </a:endParaRPr>
          </a:p>
          <a:p>
            <a:pPr algn="r"/>
            <a:endParaRPr lang="fa-IR" dirty="0" smtClean="0">
              <a:cs typeface="2  Nazanin" pitchFamily="2" charset="-78"/>
            </a:endParaRPr>
          </a:p>
          <a:p>
            <a:pPr algn="r"/>
            <a:r>
              <a:rPr lang="fa-IR" dirty="0" smtClean="0">
                <a:cs typeface="2  Nazanin" pitchFamily="2" charset="-78"/>
              </a:rPr>
              <a:t>روپوش را از گردن و شانه ها جدا کنید و فقط داخل روپوش را لمس کنید.</a:t>
            </a:r>
          </a:p>
          <a:p>
            <a:pPr algn="r"/>
            <a:r>
              <a:rPr lang="fa-IR" dirty="0" smtClean="0">
                <a:cs typeface="2  Nazanin" pitchFamily="2" charset="-78"/>
              </a:rPr>
              <a:t>روپوش را وارونه به طوری که داخل آن روبه بیرون باشد جمع کنید و به صورت فشرده شده وتاشده داخل ظرف </a:t>
            </a:r>
          </a:p>
          <a:p>
            <a:pPr algn="r" rtl="1"/>
            <a:r>
              <a:rPr lang="fa-IR" dirty="0" smtClean="0">
                <a:cs typeface="2  Nazanin" pitchFamily="2" charset="-78"/>
              </a:rPr>
              <a:t>زباله قرار دهید.</a:t>
            </a: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Titr" pitchFamily="2" charset="-78"/>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371600"/>
            <a:ext cx="8261931" cy="4801314"/>
          </a:xfrm>
          <a:prstGeom prst="rect">
            <a:avLst/>
          </a:prstGeom>
          <a:noFill/>
        </p:spPr>
        <p:txBody>
          <a:bodyPr wrap="square" rtlCol="0">
            <a:spAutoFit/>
          </a:bodyPr>
          <a:lstStyle/>
          <a:p>
            <a:pPr algn="just" rtl="1"/>
            <a:r>
              <a:rPr lang="fa-IR" dirty="0" smtClean="0">
                <a:cs typeface="2  Nazanin" pitchFamily="2" charset="-78"/>
              </a:rPr>
              <a:t>به منظور جلوگیری از ایجاد عفونت ،کادر درمانی موظف به ایمن سازی میزبان خود و استفاده ازتجهیزات محافظت شخصی به شرح ذکر شده ذیل می باشند:</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به منظورایمن سازی افراد ذکر شده در ماده 2واکسیناسیون هپاتیت </a:t>
            </a:r>
            <a:r>
              <a:rPr lang="en-US" dirty="0" smtClean="0">
                <a:cs typeface="2  Nazanin" pitchFamily="2" charset="-78"/>
              </a:rPr>
              <a:t>B</a:t>
            </a:r>
            <a:r>
              <a:rPr lang="fa-IR" dirty="0" smtClean="0">
                <a:cs typeface="2  Nazanin" pitchFamily="2" charset="-78"/>
              </a:rPr>
              <a:t>برای آنان الزامی می باشد.سوابق مربوط به انجام واکسیناسیون و تیتر آنتی بادی آنان جهت کنترل ناظرین اجرای دستورالعمل می بایست در دسترس باشد. کلیه ترشحات ،خون ومایعات آلوده به خون بیمار ،عفونی تلقی می گرددو تابع ضوابط کنترل عفونت در این دستوالعمل می باشد.</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کلیه سرنگ ها ،سر سوزن ها ،تیغ های جراحی و دیگر وسایل تیز و برنده استفاده شده می بایست در مخزن های مقاوم </a:t>
            </a:r>
            <a:r>
              <a:rPr lang="en-US" dirty="0" err="1" smtClean="0">
                <a:cs typeface="2  Nazanin" pitchFamily="2" charset="-78"/>
              </a:rPr>
              <a:t>safty</a:t>
            </a:r>
            <a:r>
              <a:rPr lang="en-US" dirty="0" smtClean="0">
                <a:cs typeface="2  Nazanin" pitchFamily="2" charset="-78"/>
              </a:rPr>
              <a:t> box</a:t>
            </a:r>
            <a:r>
              <a:rPr lang="fa-IR" dirty="0" smtClean="0">
                <a:cs typeface="2  Nazanin" pitchFamily="2" charset="-78"/>
              </a:rPr>
              <a:t> به سوراخ شدگی قرار گیرد. کلیه افراد در هنگام کار موظف به استفاده از روپوش ،دستکش،ماسک و عینک می باشد.(وسایل اولیه جهت محافظت شخصی شامل دستکش ،ماسک،عینک و شیلد،البسه محافظ) می باشد.قد روپوش می بایست تا روی زانو ،یقه گرد و قابل بسته شدن ،با رنگ روشن بوده و آستین آن بلند و تاروی ساعد را بپوشاند.</a:t>
            </a:r>
          </a:p>
          <a:p>
            <a:pPr algn="just" rtl="1"/>
            <a:endParaRPr lang="fa-IR" dirty="0" smtClean="0">
              <a:cs typeface="2  Nazanin" pitchFamily="2" charset="-78"/>
            </a:endParaRPr>
          </a:p>
          <a:p>
            <a:pPr algn="just" rtl="1"/>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371600"/>
            <a:ext cx="7728531" cy="2585323"/>
          </a:xfrm>
          <a:prstGeom prst="rect">
            <a:avLst/>
          </a:prstGeom>
          <a:noFill/>
        </p:spPr>
        <p:txBody>
          <a:bodyPr wrap="square" rtlCol="0">
            <a:spAutoFit/>
          </a:bodyPr>
          <a:lstStyle/>
          <a:p>
            <a:pPr algn="r"/>
            <a:r>
              <a:rPr lang="fa-IR" dirty="0" smtClean="0">
                <a:cs typeface="2  Titr" pitchFamily="2" charset="-78"/>
              </a:rPr>
              <a:t>در آوردن ماسک:</a:t>
            </a:r>
          </a:p>
          <a:p>
            <a:pPr algn="r"/>
            <a:endParaRPr lang="fa-IR" dirty="0" smtClean="0">
              <a:cs typeface="2  Titr" pitchFamily="2" charset="-78"/>
            </a:endParaRPr>
          </a:p>
          <a:p>
            <a:pPr algn="r"/>
            <a:r>
              <a:rPr lang="fa-IR" dirty="0" smtClean="0">
                <a:cs typeface="2  Nazanin" pitchFamily="2" charset="-78"/>
              </a:rPr>
              <a:t>قسمت جلوی ماسک آلوده است-دست نزنید.</a:t>
            </a:r>
          </a:p>
          <a:p>
            <a:pPr algn="r"/>
            <a:r>
              <a:rPr lang="fa-IR" dirty="0" smtClean="0">
                <a:cs typeface="2  Nazanin" pitchFamily="2" charset="-78"/>
              </a:rPr>
              <a:t>اگر در حین برداشتن ماسک،دستان شما آلوده شد،دست های خود را بلافاصله بشویید وازیک ضدعفونی کننده دست استفاده کنید.</a:t>
            </a:r>
          </a:p>
          <a:p>
            <a:pPr algn="r"/>
            <a:endParaRPr lang="fa-IR" dirty="0" smtClean="0">
              <a:cs typeface="2  Nazanin" pitchFamily="2" charset="-78"/>
            </a:endParaRPr>
          </a:p>
          <a:p>
            <a:pPr algn="r"/>
            <a:r>
              <a:rPr lang="fa-IR" dirty="0" smtClean="0">
                <a:cs typeface="2  Nazanin" pitchFamily="2" charset="-78"/>
              </a:rPr>
              <a:t>ابتدا بندهای پایین ماسک راباز کنید و سپس بندهای بالایی و لمس کردن جلوی ماسک ،آن رااز صورت جدا کنید.</a:t>
            </a:r>
          </a:p>
          <a:p>
            <a:pPr algn="r"/>
            <a:r>
              <a:rPr lang="fa-IR" dirty="0" smtClean="0">
                <a:cs typeface="2  Nazanin" pitchFamily="2" charset="-78"/>
              </a:rPr>
              <a:t>ماسک را در یک ظرف زباله دردار قرار دهید.</a:t>
            </a:r>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19200"/>
            <a:ext cx="7957131" cy="3693319"/>
          </a:xfrm>
          <a:prstGeom prst="rect">
            <a:avLst/>
          </a:prstGeom>
          <a:noFill/>
        </p:spPr>
        <p:txBody>
          <a:bodyPr wrap="square" rtlCol="0">
            <a:spAutoFit/>
          </a:bodyPr>
          <a:lstStyle/>
          <a:p>
            <a:pPr algn="r"/>
            <a:r>
              <a:rPr lang="fa-IR" dirty="0" smtClean="0">
                <a:cs typeface="2  Titr" pitchFamily="2" charset="-78"/>
              </a:rPr>
              <a:t>در آوردن عینک یا شیلد صورت:</a:t>
            </a:r>
          </a:p>
          <a:p>
            <a:pPr algn="r"/>
            <a:endParaRPr lang="fa-IR" dirty="0" smtClean="0">
              <a:cs typeface="2  Titr" pitchFamily="2" charset="-78"/>
            </a:endParaRPr>
          </a:p>
          <a:p>
            <a:pPr algn="r"/>
            <a:r>
              <a:rPr lang="fa-IR" dirty="0" smtClean="0">
                <a:cs typeface="2  Nazanin" pitchFamily="2" charset="-78"/>
              </a:rPr>
              <a:t>سطح خارجی عینک یا سپر صورت آلوده است .</a:t>
            </a:r>
          </a:p>
          <a:p>
            <a:pPr algn="r"/>
            <a:r>
              <a:rPr lang="fa-IR" dirty="0" smtClean="0">
                <a:cs typeface="2  Nazanin" pitchFamily="2" charset="-78"/>
              </a:rPr>
              <a:t>اگر دست شما درحین درآوردن عینک یا سپر آلوده شد،دست های خود را بلافاصله بشویید واز یک ضدعفونی کننده دست استفاده کنید.</a:t>
            </a:r>
          </a:p>
          <a:p>
            <a:pPr algn="r"/>
            <a:endParaRPr lang="fa-IR" dirty="0" smtClean="0">
              <a:cs typeface="2  Nazanin" pitchFamily="2" charset="-78"/>
            </a:endParaRPr>
          </a:p>
          <a:p>
            <a:pPr algn="r"/>
            <a:endParaRPr lang="fa-IR" dirty="0" smtClean="0">
              <a:cs typeface="2  Nazanin" pitchFamily="2" charset="-78"/>
            </a:endParaRPr>
          </a:p>
          <a:p>
            <a:pPr algn="r"/>
            <a:r>
              <a:rPr lang="fa-IR" dirty="0" smtClean="0">
                <a:cs typeface="2  Nazanin" pitchFamily="2" charset="-78"/>
              </a:rPr>
              <a:t>با بلند کردن نوار پشت سر یا گوش ،عینک یا سپر صورت را از پشت در آورید.</a:t>
            </a:r>
          </a:p>
          <a:p>
            <a:pPr algn="r" rtl="1"/>
            <a:r>
              <a:rPr lang="fa-IR" dirty="0" smtClean="0">
                <a:cs typeface="2  Nazanin" pitchFamily="2" charset="-78"/>
              </a:rPr>
              <a:t>اگر وسیله قابل استفاده مجدد است ، در مخزن مشخص شده برای بازیافت مجدد قرار دهید ،در غیر این صورت ، در یک ظرف زباله رها کنید.</a:t>
            </a:r>
          </a:p>
          <a:p>
            <a:pPr algn="r" rtl="1"/>
            <a:endParaRPr lang="fa-IR" dirty="0" smtClean="0">
              <a:cs typeface="2  Nazanin" pitchFamily="2" charset="-78"/>
            </a:endParaRPr>
          </a:p>
          <a:p>
            <a:pPr algn="r" rtl="1"/>
            <a:r>
              <a:rPr lang="fa-IR" dirty="0" smtClean="0">
                <a:cs typeface="2  Nazanin" pitchFamily="2" charset="-78"/>
              </a:rPr>
              <a:t>بلافاصله بعد از درآوردن همه وسایل حفاظت فردی ،دست ها رابشویید ویا از یک ضدعفونی کننده الکلی 70درصد استفاده کنید.</a:t>
            </a:r>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990600"/>
            <a:ext cx="8077200" cy="3970318"/>
          </a:xfrm>
          <a:prstGeom prst="rect">
            <a:avLst/>
          </a:prstGeom>
          <a:noFill/>
        </p:spPr>
        <p:txBody>
          <a:bodyPr wrap="square" rtlCol="0">
            <a:spAutoFit/>
          </a:bodyPr>
          <a:lstStyle/>
          <a:p>
            <a:pPr algn="r"/>
            <a:endParaRPr lang="fa-IR" dirty="0" smtClean="0"/>
          </a:p>
          <a:p>
            <a:pPr algn="r" rtl="1"/>
            <a:r>
              <a:rPr lang="fa-IR" dirty="0" smtClean="0">
                <a:cs typeface="2  Titr" pitchFamily="2" charset="-78"/>
              </a:rPr>
              <a:t>دستکش </a:t>
            </a:r>
          </a:p>
          <a:p>
            <a:pPr algn="r"/>
            <a:endParaRPr lang="fa-IR" dirty="0" smtClean="0">
              <a:cs typeface="2  Titr" pitchFamily="2" charset="-78"/>
            </a:endParaRPr>
          </a:p>
          <a:p>
            <a:pPr algn="r" rtl="1"/>
            <a:r>
              <a:rPr lang="fa-IR" dirty="0" smtClean="0">
                <a:cs typeface="2  Nazanin" pitchFamily="2" charset="-78"/>
              </a:rPr>
              <a:t>قبل از پوشیدن دستکش ها دست هایتان را با آب و صابون یا محلول الکلی تمیز وخشک کنید .دستکش ها تا روی مچ را کامل بپوشاند که تا روی مچ بند روپوش هم ادامه داشته باشد.پوشیدن هر گونه حلقه،ساعت مچی،جواهرات مچ دست وناخن مصنوعی در زیر دستکش ممنوع است .</a:t>
            </a:r>
          </a:p>
          <a:p>
            <a:pPr algn="r"/>
            <a:endParaRPr lang="fa-IR" dirty="0" smtClean="0">
              <a:cs typeface="2  Nazanin" pitchFamily="2" charset="-78"/>
            </a:endParaRPr>
          </a:p>
          <a:p>
            <a:pPr algn="r"/>
            <a:r>
              <a:rPr lang="fa-IR" dirty="0" smtClean="0">
                <a:cs typeface="2  Nazanin" pitchFamily="2" charset="-78"/>
              </a:rPr>
              <a:t>دست ها را از چهره خود دور نگه دارید</a:t>
            </a:r>
          </a:p>
          <a:p>
            <a:pPr algn="r"/>
            <a:endParaRPr lang="fa-IR" dirty="0" smtClean="0">
              <a:cs typeface="2  Nazanin" pitchFamily="2" charset="-78"/>
            </a:endParaRPr>
          </a:p>
          <a:p>
            <a:pPr algn="r" rtl="1"/>
            <a:r>
              <a:rPr lang="fa-IR" dirty="0" smtClean="0">
                <a:cs typeface="2  Nazanin" pitchFamily="2" charset="-78"/>
              </a:rPr>
              <a:t>با سطوح لمس شده کمی در تماس باشید </a:t>
            </a:r>
          </a:p>
          <a:p>
            <a:pPr algn="r" rtl="1"/>
            <a:endParaRPr lang="fa-IR" dirty="0" smtClean="0">
              <a:cs typeface="2  Nazanin" pitchFamily="2" charset="-78"/>
            </a:endParaRPr>
          </a:p>
          <a:p>
            <a:pPr algn="r" rtl="1"/>
            <a:r>
              <a:rPr lang="fa-IR" dirty="0" smtClean="0">
                <a:cs typeface="2  Nazanin" pitchFamily="2" charset="-78"/>
              </a:rPr>
              <a:t>دستکش ها را به هنگام پاره شدن یا آلودگی شدید عوض کنید </a:t>
            </a:r>
          </a:p>
          <a:p>
            <a:pPr algn="r" rtl="1"/>
            <a:endParaRPr lang="fa-IR" dirty="0" smtClean="0">
              <a:cs typeface="2  Nazanin" pitchFamily="2" charset="-78"/>
            </a:endParaRPr>
          </a:p>
          <a:p>
            <a:pPr algn="r" rtl="1"/>
            <a:r>
              <a:rPr lang="fa-IR" dirty="0" smtClean="0">
                <a:cs typeface="2  Nazanin" pitchFamily="2" charset="-78"/>
              </a:rPr>
              <a:t>بهداشت دست را رعایت کنید</a:t>
            </a:r>
          </a:p>
        </p:txBody>
      </p:sp>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1066800"/>
            <a:ext cx="8077200" cy="3139321"/>
          </a:xfrm>
          <a:prstGeom prst="rect">
            <a:avLst/>
          </a:prstGeom>
          <a:noFill/>
        </p:spPr>
        <p:txBody>
          <a:bodyPr wrap="square" rtlCol="0">
            <a:spAutoFit/>
          </a:bodyPr>
          <a:lstStyle/>
          <a:p>
            <a:pPr algn="r" rtl="1"/>
            <a:r>
              <a:rPr lang="fa-IR" dirty="0" smtClean="0">
                <a:cs typeface="2  Titr" pitchFamily="2" charset="-78"/>
              </a:rPr>
              <a:t>ماسک </a:t>
            </a:r>
          </a:p>
          <a:p>
            <a:pPr algn="r" rtl="1"/>
            <a:endParaRPr lang="fa-IR" dirty="0" smtClean="0">
              <a:cs typeface="2  Titr" pitchFamily="2" charset="-78"/>
            </a:endParaRPr>
          </a:p>
          <a:p>
            <a:pPr algn="r" rtl="1"/>
            <a:r>
              <a:rPr lang="fa-IR" dirty="0" smtClean="0">
                <a:cs typeface="2  Nazanin" pitchFamily="2" charset="-78"/>
              </a:rPr>
              <a:t>ماسک </a:t>
            </a:r>
            <a:r>
              <a:rPr lang="en-US" dirty="0" smtClean="0">
                <a:cs typeface="2  Nazanin" pitchFamily="2" charset="-78"/>
              </a:rPr>
              <a:t>N95</a:t>
            </a:r>
            <a:r>
              <a:rPr lang="fa-IR" dirty="0" smtClean="0">
                <a:cs typeface="2  Nazanin" pitchFamily="2" charset="-78"/>
              </a:rPr>
              <a:t>نوعی ماسک تنفسی است که ذرات را از هوایی که از طریق آن تنفس می شود خارج می</a:t>
            </a:r>
          </a:p>
          <a:p>
            <a:pPr algn="r" rtl="1"/>
            <a:r>
              <a:rPr lang="fa-IR" dirty="0" smtClean="0">
                <a:cs typeface="2  Nazanin" pitchFamily="2" charset="-78"/>
              </a:rPr>
              <a:t> </a:t>
            </a:r>
          </a:p>
          <a:p>
            <a:pPr algn="r" rtl="1"/>
            <a:r>
              <a:rPr lang="fa-IR" dirty="0" smtClean="0">
                <a:cs typeface="2  Nazanin" pitchFamily="2" charset="-78"/>
              </a:rPr>
              <a:t>کند.این ماسک ها حداقل 95درصد از ذرات بسیار کوچک 0/3میکرون و بیشتر را حذف می کنند.این ماسک ها قادر</a:t>
            </a:r>
          </a:p>
          <a:p>
            <a:pPr algn="r" rtl="1"/>
            <a:endParaRPr lang="fa-IR" dirty="0" smtClean="0">
              <a:cs typeface="2  Nazanin" pitchFamily="2" charset="-78"/>
            </a:endParaRPr>
          </a:p>
          <a:p>
            <a:pPr algn="r" rtl="1"/>
            <a:r>
              <a:rPr lang="fa-IR" dirty="0" smtClean="0">
                <a:cs typeface="2  Nazanin" pitchFamily="2" charset="-78"/>
              </a:rPr>
              <a:t>به حذف انواع ذرات از جمله باکتری ها و ویروس ها از هوای تنفسی هستند و در صورت استفاده صحیح از کاربر آن </a:t>
            </a:r>
          </a:p>
          <a:p>
            <a:pPr algn="r" rtl="1"/>
            <a:endParaRPr lang="fa-IR" dirty="0" smtClean="0">
              <a:cs typeface="2  Nazanin" pitchFamily="2" charset="-78"/>
            </a:endParaRPr>
          </a:p>
          <a:p>
            <a:pPr algn="r" rtl="1"/>
            <a:r>
              <a:rPr lang="fa-IR" dirty="0" smtClean="0">
                <a:cs typeface="2  Nazanin" pitchFamily="2" charset="-78"/>
              </a:rPr>
              <a:t>در برابر ویروس کرونا محافظت می کنند.ماسک های جراحی برای کنترل منبع بیماری برای جلوگیری ار آلودگی</a:t>
            </a:r>
          </a:p>
          <a:p>
            <a:pPr algn="r" rtl="1"/>
            <a:endParaRPr lang="fa-IR" dirty="0" smtClean="0">
              <a:cs typeface="2  Nazanin" pitchFamily="2" charset="-78"/>
            </a:endParaRPr>
          </a:p>
          <a:p>
            <a:pPr algn="r" rtl="1"/>
            <a:r>
              <a:rPr lang="fa-IR" dirty="0" smtClean="0">
                <a:cs typeface="2  Nazanin" pitchFamily="2" charset="-78"/>
              </a:rPr>
              <a:t>محیط اطراف هنگام سرفه یا عطسه است .</a:t>
            </a:r>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458200" cy="646331"/>
          </a:xfrm>
          <a:prstGeom prst="rect">
            <a:avLst/>
          </a:prstGeom>
          <a:noFill/>
        </p:spPr>
        <p:txBody>
          <a:bodyPr wrap="square" rtlCol="0">
            <a:spAutoFit/>
          </a:bodyPr>
          <a:lstStyle/>
          <a:p>
            <a:pPr algn="ctr" rtl="1"/>
            <a:r>
              <a:rPr lang="fa-IR" dirty="0" smtClean="0">
                <a:cs typeface="2  Titr" pitchFamily="2" charset="-78"/>
              </a:rPr>
              <a:t>تفاوت ماسک های جراحی و</a:t>
            </a:r>
            <a:r>
              <a:rPr lang="en-US" dirty="0" smtClean="0">
                <a:cs typeface="2  Titr" pitchFamily="2" charset="-78"/>
              </a:rPr>
              <a:t>N95</a:t>
            </a:r>
            <a:endParaRPr lang="fa-IR" dirty="0" smtClean="0">
              <a:cs typeface="2  Titr" pitchFamily="2" charset="-78"/>
            </a:endParaRPr>
          </a:p>
          <a:p>
            <a:pPr algn="ctr" rtl="1"/>
            <a:endParaRPr lang="en-US" dirty="0">
              <a:cs typeface="2  Titr" pitchFamily="2" charset="-78"/>
            </a:endParaRPr>
          </a:p>
        </p:txBody>
      </p:sp>
      <p:graphicFrame>
        <p:nvGraphicFramePr>
          <p:cNvPr id="3" name="Table 2"/>
          <p:cNvGraphicFramePr>
            <a:graphicFrameLocks noGrp="1"/>
          </p:cNvGraphicFramePr>
          <p:nvPr/>
        </p:nvGraphicFramePr>
        <p:xfrm>
          <a:off x="1295401" y="1447800"/>
          <a:ext cx="6400799" cy="5090160"/>
        </p:xfrm>
        <a:graphic>
          <a:graphicData uri="http://schemas.openxmlformats.org/drawingml/2006/table">
            <a:tbl>
              <a:tblPr firstRow="1" bandRow="1">
                <a:tableStyleId>{5C22544A-7EE6-4342-B048-85BDC9FD1C3A}</a:tableStyleId>
              </a:tblPr>
              <a:tblGrid>
                <a:gridCol w="2286000"/>
                <a:gridCol w="2971799"/>
                <a:gridCol w="1143000"/>
              </a:tblGrid>
              <a:tr h="457200">
                <a:tc>
                  <a:txBody>
                    <a:bodyPr/>
                    <a:lstStyle/>
                    <a:p>
                      <a:pPr algn="ctr"/>
                      <a:r>
                        <a:rPr lang="fa-IR" dirty="0" smtClean="0">
                          <a:cs typeface="2  Titr" pitchFamily="2" charset="-78"/>
                        </a:rPr>
                        <a:t>ماسک</a:t>
                      </a:r>
                      <a:r>
                        <a:rPr lang="fa-IR" baseline="0" dirty="0" smtClean="0">
                          <a:cs typeface="2  Titr" pitchFamily="2" charset="-78"/>
                        </a:rPr>
                        <a:t> جراحی</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cs typeface="2  Titr" pitchFamily="2" charset="-78"/>
                        </a:rPr>
                        <a:t>ماسک</a:t>
                      </a:r>
                      <a:r>
                        <a:rPr lang="fa-IR" baseline="0" dirty="0" smtClean="0">
                          <a:cs typeface="2  Titr" pitchFamily="2" charset="-78"/>
                        </a:rPr>
                        <a:t> </a:t>
                      </a:r>
                      <a:r>
                        <a:rPr lang="en-US" baseline="0" dirty="0" smtClean="0">
                          <a:cs typeface="2  Titr" pitchFamily="2" charset="-78"/>
                        </a:rPr>
                        <a:t>N95</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a:r>
                        <a:rPr lang="fa-IR" sz="1400" dirty="0" smtClean="0">
                          <a:cs typeface="2  Nazanin" pitchFamily="2" charset="-78"/>
                        </a:rPr>
                        <a:t>توسط موسسه ملی استاندارد وتوسط مراکز مجاز انجام می شود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Nazanin" pitchFamily="2" charset="-78"/>
                        </a:rPr>
                        <a:t>ارزیابی،آزمون</a:t>
                      </a:r>
                      <a:r>
                        <a:rPr lang="fa-IR" sz="1400" baseline="0" dirty="0" smtClean="0">
                          <a:cs typeface="2  Nazanin" pitchFamily="2" charset="-78"/>
                        </a:rPr>
                        <a:t> وتاییدانستیتوی ملی ایمنی وبهداشت حرفه ای ،موسسه ملی استاندارد ایران ومراکز مجاز</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Nazanin" pitchFamily="2" charset="-78"/>
                        </a:rPr>
                        <a:t>آزمون وتایید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a:r>
                        <a:rPr lang="fa-IR" sz="1400" dirty="0" smtClean="0">
                          <a:cs typeface="2  Nazanin" pitchFamily="2" charset="-78"/>
                        </a:rPr>
                        <a:t>در برابر مایعات مقاوم است ودر برابر پاشش</a:t>
                      </a:r>
                      <a:r>
                        <a:rPr lang="fa-IR" sz="1400" baseline="0" dirty="0" smtClean="0">
                          <a:cs typeface="2  Nazanin" pitchFamily="2" charset="-78"/>
                        </a:rPr>
                        <a:t> یا اسپری مایعات بدن،قطرات بزرگ (پرتاب آب دهان ،مخاط و.....)یا مایعات خطرناک (اسپری ذرات خون، مایعات بدن ،ترشحات ،....از دهان و بینی فرد)دیگر حفاظت کافی ایجاد می کند.انتشار قطرات عفونی که توسط فرد بیمار توسط سرفه و عطسه ایجاد می شوند را کاهش می دهد.برای استفاده کننده سطح محافظت قابل اطمینانی در برابر استنشاق ذرات هوابرد کوچک فراهم نمی کنند و محافظ تنفسی محسوب نمی شود.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a-IR" sz="1400" dirty="0" smtClean="0">
                        <a:cs typeface="2  Nazanin" pitchFamily="2" charset="-78"/>
                      </a:endParaRPr>
                    </a:p>
                    <a:p>
                      <a:pPr algn="ctr"/>
                      <a:endParaRPr lang="fa-IR" sz="1400" dirty="0" smtClean="0">
                        <a:cs typeface="2  Nazanin" pitchFamily="2" charset="-78"/>
                      </a:endParaRPr>
                    </a:p>
                    <a:p>
                      <a:pPr algn="ctr"/>
                      <a:endParaRPr lang="fa-IR" sz="1400" dirty="0" smtClean="0">
                        <a:cs typeface="2  Nazanin" pitchFamily="2" charset="-78"/>
                      </a:endParaRPr>
                    </a:p>
                    <a:p>
                      <a:pPr algn="ctr"/>
                      <a:endParaRPr lang="fa-IR" sz="1400" dirty="0" smtClean="0">
                        <a:cs typeface="2  Nazanin" pitchFamily="2" charset="-78"/>
                      </a:endParaRPr>
                    </a:p>
                    <a:p>
                      <a:pPr algn="ctr"/>
                      <a:r>
                        <a:rPr lang="fa-IR" sz="1400" dirty="0" smtClean="0">
                          <a:cs typeface="2  Nazanin" pitchFamily="2" charset="-78"/>
                        </a:rPr>
                        <a:t>مواجهه استفاده</a:t>
                      </a:r>
                      <a:r>
                        <a:rPr lang="fa-IR" sz="1400" baseline="0" dirty="0" smtClean="0">
                          <a:cs typeface="2  Nazanin" pitchFamily="2" charset="-78"/>
                        </a:rPr>
                        <a:t> کننده در برابر ذرات معلق به اندازه 0/3میکرون وبیشتر موجود در هوااز جمله باکتری ها ، ویروس ها وقطرات بزرگ را کاهش می دهد.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a-IR" sz="1400" dirty="0" smtClean="0">
                        <a:cs typeface="2  Nazanin" pitchFamily="2" charset="-78"/>
                      </a:endParaRPr>
                    </a:p>
                    <a:p>
                      <a:pPr algn="ctr"/>
                      <a:endParaRPr lang="fa-IR" sz="1400" dirty="0" smtClean="0">
                        <a:cs typeface="2  Nazanin" pitchFamily="2" charset="-78"/>
                      </a:endParaRPr>
                    </a:p>
                    <a:p>
                      <a:pPr algn="ctr"/>
                      <a:endParaRPr lang="fa-IR" sz="1400" dirty="0" smtClean="0">
                        <a:cs typeface="2  Nazanin" pitchFamily="2" charset="-78"/>
                      </a:endParaRPr>
                    </a:p>
                    <a:p>
                      <a:pPr algn="ctr"/>
                      <a:endParaRPr lang="fa-IR" sz="1400" dirty="0" smtClean="0">
                        <a:cs typeface="2  Nazanin" pitchFamily="2" charset="-78"/>
                      </a:endParaRPr>
                    </a:p>
                    <a:p>
                      <a:pPr algn="ctr"/>
                      <a:r>
                        <a:rPr lang="fa-IR" sz="1400" dirty="0" smtClean="0">
                          <a:cs typeface="2  Nazanin" pitchFamily="2" charset="-78"/>
                        </a:rPr>
                        <a:t>کاربرد وهدف در نظر</a:t>
                      </a:r>
                      <a:r>
                        <a:rPr lang="fa-IR" sz="1400" baseline="0" dirty="0" smtClean="0">
                          <a:cs typeface="2  Nazanin" pitchFamily="2" charset="-78"/>
                        </a:rPr>
                        <a:t> گرفته شده </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40">
                <a:tc>
                  <a:txBody>
                    <a:bodyPr/>
                    <a:lstStyle/>
                    <a:p>
                      <a:pPr algn="r"/>
                      <a:r>
                        <a:rPr lang="fa-IR" sz="1400" dirty="0" smtClean="0">
                          <a:cs typeface="2  Nazanin" pitchFamily="2" charset="-78"/>
                        </a:rPr>
                        <a:t>شل(برای جاگیری برروی</a:t>
                      </a:r>
                      <a:r>
                        <a:rPr lang="fa-IR" sz="1400" baseline="0" dirty="0" smtClean="0">
                          <a:cs typeface="2  Nazanin" pitchFamily="2" charset="-78"/>
                        </a:rPr>
                        <a:t> صورت طراحی نشده و انجام آزمون نشتی بندی در مورد آنها ضرورتی ندارد)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Nazanin" pitchFamily="2" charset="-78"/>
                        </a:rPr>
                        <a:t>محکم (می بایست به طور کامل بر روی صورت چسبیده وفاقد نشتی باشد)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Nazanin" pitchFamily="2" charset="-78"/>
                        </a:rPr>
                        <a:t>جاگیری بر روی صورت</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8000">
                <a:tc>
                  <a:txBody>
                    <a:bodyPr/>
                    <a:lstStyle/>
                    <a:p>
                      <a:pPr algn="ctr"/>
                      <a:r>
                        <a:rPr lang="fa-IR" sz="1400" dirty="0" smtClean="0">
                          <a:cs typeface="2  Nazanin" pitchFamily="2" charset="-78"/>
                        </a:rPr>
                        <a:t>موضوعیت ندارد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Nazanin" pitchFamily="2" charset="-78"/>
                        </a:rPr>
                        <a:t>دارد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Nazanin" pitchFamily="2" charset="-78"/>
                        </a:rPr>
                        <a:t>نیاز به آزمون انطباق </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371600" y="1397000"/>
          <a:ext cx="6248400" cy="3418840"/>
        </p:xfrm>
        <a:graphic>
          <a:graphicData uri="http://schemas.openxmlformats.org/drawingml/2006/table">
            <a:tbl>
              <a:tblPr firstRow="1" bandRow="1">
                <a:tableStyleId>{5C22544A-7EE6-4342-B048-85BDC9FD1C3A}</a:tableStyleId>
              </a:tblPr>
              <a:tblGrid>
                <a:gridCol w="2372810"/>
                <a:gridCol w="2610091"/>
                <a:gridCol w="1265499"/>
              </a:tblGrid>
              <a:tr h="370840">
                <a:tc>
                  <a:txBody>
                    <a:bodyPr/>
                    <a:lstStyle/>
                    <a:p>
                      <a:pPr algn="ctr"/>
                      <a:r>
                        <a:rPr lang="fa-IR" dirty="0" smtClean="0">
                          <a:cs typeface="2  Titr" pitchFamily="2" charset="-78"/>
                        </a:rPr>
                        <a:t>ماسک</a:t>
                      </a:r>
                      <a:r>
                        <a:rPr lang="fa-IR" baseline="0" dirty="0" smtClean="0">
                          <a:cs typeface="2  Titr" pitchFamily="2" charset="-78"/>
                        </a:rPr>
                        <a:t> جراحی</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cs typeface="2  Titr" pitchFamily="2" charset="-78"/>
                        </a:rPr>
                        <a:t>ماسک </a:t>
                      </a:r>
                      <a:r>
                        <a:rPr lang="en-US" dirty="0" smtClean="0">
                          <a:cs typeface="2  Titr" pitchFamily="2" charset="-78"/>
                        </a:rPr>
                        <a:t>N95</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fa-IR" sz="1400" dirty="0" smtClean="0">
                          <a:cs typeface="2  Nazanin" pitchFamily="2" charset="-78"/>
                        </a:rPr>
                        <a:t>موضوعیت ندارد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Nazanin" pitchFamily="2" charset="-78"/>
                        </a:rPr>
                        <a:t>هر زمان که پوشیده می شود باید</a:t>
                      </a:r>
                      <a:r>
                        <a:rPr lang="fa-IR" sz="1400" baseline="0" dirty="0" smtClean="0">
                          <a:cs typeface="2  Nazanin" pitchFamily="2" charset="-78"/>
                        </a:rPr>
                        <a:t> از نظر جاگیری کامل بر روی صورت بررسی شوند.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Nazanin" pitchFamily="2" charset="-78"/>
                        </a:rPr>
                        <a:t>نیاز به بررسی جاگیری بر روی صورت </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a:r>
                        <a:rPr lang="fa-IR" sz="1400" dirty="0" smtClean="0">
                          <a:cs typeface="2  Nazanin" pitchFamily="2" charset="-78"/>
                        </a:rPr>
                        <a:t>هنگام استنشاق توسط کاربر</a:t>
                      </a:r>
                      <a:r>
                        <a:rPr lang="fa-IR" sz="1400" baseline="0" dirty="0" smtClean="0">
                          <a:cs typeface="2  Nazanin" pitchFamily="2" charset="-78"/>
                        </a:rPr>
                        <a:t> نشتی از اطراف لبه های ماسک اتفاق می افتد.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Nazanin" pitchFamily="2" charset="-78"/>
                        </a:rPr>
                        <a:t>در صورتی که به طور صحیح بر روی صورت قرار گرفته و</a:t>
                      </a:r>
                      <a:r>
                        <a:rPr lang="fa-IR" sz="1400" baseline="0" dirty="0" smtClean="0">
                          <a:cs typeface="2  Nazanin" pitchFamily="2" charset="-78"/>
                        </a:rPr>
                        <a:t> پوشیده شود هنگامی که کاربر استنشاق می کند حداقل نشتی از اطراف لبه های ماسک اتفاق می افتد.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a-IR" sz="1400" dirty="0" smtClean="0">
                        <a:cs typeface="2  Nazanin" pitchFamily="2" charset="-78"/>
                      </a:endParaRPr>
                    </a:p>
                    <a:p>
                      <a:pPr algn="ctr"/>
                      <a:r>
                        <a:rPr lang="fa-IR" sz="1400" dirty="0" smtClean="0">
                          <a:cs typeface="2  Nazanin" pitchFamily="2" charset="-78"/>
                        </a:rPr>
                        <a:t>نشتی</a:t>
                      </a:r>
                    </a:p>
                    <a:p>
                      <a:pPr algn="ctr"/>
                      <a:endParaRPr lang="fa-IR" sz="1400" dirty="0" smtClean="0">
                        <a:cs typeface="2  Nazanin" pitchFamily="2" charset="-78"/>
                      </a:endParaRPr>
                    </a:p>
                    <a:p>
                      <a:pPr algn="ct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a:r>
                        <a:rPr lang="fa-IR" sz="1400" dirty="0" smtClean="0">
                          <a:cs typeface="2  Nazanin" pitchFamily="2" charset="-78"/>
                        </a:rPr>
                        <a:t>یکبار مصرف بوده</a:t>
                      </a:r>
                      <a:r>
                        <a:rPr lang="fa-IR" sz="1400" baseline="0" dirty="0" smtClean="0">
                          <a:cs typeface="2  Nazanin" pitchFamily="2" charset="-78"/>
                        </a:rPr>
                        <a:t> و پس از هر بار تماس با بیمار باید به صورت بهداشتی دفع شود.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Nazanin" pitchFamily="2" charset="-78"/>
                        </a:rPr>
                        <a:t>در حالت ایده آل بایدپس از هر بار تماس با بیمار یا فرآیندهای تولید آئروسل همچنین بعد</a:t>
                      </a:r>
                      <a:r>
                        <a:rPr lang="fa-IR" sz="1400" baseline="0" dirty="0" smtClean="0">
                          <a:cs typeface="2  Nazanin" pitchFamily="2" charset="-78"/>
                        </a:rPr>
                        <a:t> از ایجاد مقاومت تنفسی ،آسیب یا تغییر شکل،هنگامی که به وضوح کثیف شده یا به خون و ترشحات بینی یا سایر مایعات بدن آغشته شده باید به صورت بهداشتی دفع شود.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a-IR" sz="1400" dirty="0" smtClean="0">
                        <a:cs typeface="2  Nazanin" pitchFamily="2" charset="-78"/>
                      </a:endParaRPr>
                    </a:p>
                    <a:p>
                      <a:pPr algn="ctr"/>
                      <a:endParaRPr lang="fa-IR" sz="1400" dirty="0" smtClean="0">
                        <a:cs typeface="2  Nazanin" pitchFamily="2" charset="-78"/>
                      </a:endParaRPr>
                    </a:p>
                    <a:p>
                      <a:pPr algn="ctr"/>
                      <a:r>
                        <a:rPr lang="fa-IR" sz="1400" dirty="0" smtClean="0">
                          <a:cs typeface="2  Nazanin" pitchFamily="2" charset="-78"/>
                        </a:rPr>
                        <a:t>محدودیت ها </a:t>
                      </a:r>
                    </a:p>
                    <a:p>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762000"/>
            <a:ext cx="7772400" cy="923330"/>
          </a:xfrm>
          <a:prstGeom prst="rect">
            <a:avLst/>
          </a:prstGeom>
          <a:noFill/>
        </p:spPr>
        <p:txBody>
          <a:bodyPr wrap="square" rtlCol="0">
            <a:spAutoFit/>
          </a:bodyPr>
          <a:lstStyle/>
          <a:p>
            <a:pPr algn="r"/>
            <a:r>
              <a:rPr lang="fa-IR" dirty="0" smtClean="0">
                <a:cs typeface="2  Titr" pitchFamily="2" charset="-78"/>
              </a:rPr>
              <a:t>گندزدایی سطوح</a:t>
            </a:r>
          </a:p>
          <a:p>
            <a:pPr algn="r"/>
            <a:endParaRPr lang="fa-IR" dirty="0" smtClean="0">
              <a:cs typeface="2  Titr" pitchFamily="2" charset="-78"/>
            </a:endParaRPr>
          </a:p>
          <a:p>
            <a:pPr algn="r"/>
            <a:endParaRPr lang="en-US" dirty="0">
              <a:cs typeface="2  Titr" pitchFamily="2" charset="-78"/>
            </a:endParaRPr>
          </a:p>
        </p:txBody>
      </p:sp>
      <p:graphicFrame>
        <p:nvGraphicFramePr>
          <p:cNvPr id="5" name="Table 4"/>
          <p:cNvGraphicFramePr>
            <a:graphicFrameLocks noGrp="1"/>
          </p:cNvGraphicFramePr>
          <p:nvPr/>
        </p:nvGraphicFramePr>
        <p:xfrm>
          <a:off x="1371600" y="1371600"/>
          <a:ext cx="6248400" cy="4328160"/>
        </p:xfrm>
        <a:graphic>
          <a:graphicData uri="http://schemas.openxmlformats.org/drawingml/2006/table">
            <a:tbl>
              <a:tblPr firstRow="1" bandRow="1">
                <a:tableStyleId>{5C22544A-7EE6-4342-B048-85BDC9FD1C3A}</a:tableStyleId>
              </a:tblPr>
              <a:tblGrid>
                <a:gridCol w="4343400"/>
                <a:gridCol w="1905000"/>
              </a:tblGrid>
              <a:tr h="370840">
                <a:tc>
                  <a:txBody>
                    <a:bodyPr/>
                    <a:lstStyle/>
                    <a:p>
                      <a:pPr algn="r" rtl="1"/>
                      <a:r>
                        <a:rPr lang="fa-IR" sz="1400" dirty="0" smtClean="0">
                          <a:solidFill>
                            <a:schemeClr val="tx1"/>
                          </a:solidFill>
                          <a:cs typeface="2  Nazanin" pitchFamily="2" charset="-78"/>
                        </a:rPr>
                        <a:t> از یک ماده</a:t>
                      </a:r>
                      <a:r>
                        <a:rPr lang="fa-IR" sz="1400" baseline="0" dirty="0" smtClean="0">
                          <a:solidFill>
                            <a:schemeClr val="tx1"/>
                          </a:solidFill>
                          <a:cs typeface="2  Nazanin" pitchFamily="2" charset="-78"/>
                        </a:rPr>
                        <a:t> گندزدایی مناسب با پایه کلر یا برپایه الکلی استفاده کنید.</a:t>
                      </a:r>
                    </a:p>
                    <a:p>
                      <a:pPr algn="r" rtl="1"/>
                      <a:r>
                        <a:rPr lang="fa-IR" sz="1400" baseline="0" dirty="0" smtClean="0">
                          <a:solidFill>
                            <a:schemeClr val="tx1"/>
                          </a:solidFill>
                          <a:cs typeface="2  Nazanin" pitchFamily="2" charset="-78"/>
                        </a:rPr>
                        <a:t>از تماس کافی سطوح با ماده گندزدایی کننده مطمئن شوید.</a:t>
                      </a:r>
                    </a:p>
                    <a:p>
                      <a:pPr algn="r" rtl="1"/>
                      <a:r>
                        <a:rPr lang="fa-IR" sz="1400" baseline="0" dirty="0" smtClean="0">
                          <a:solidFill>
                            <a:schemeClr val="tx1"/>
                          </a:solidFill>
                          <a:cs typeface="2  Nazanin" pitchFamily="2" charset="-78"/>
                        </a:rPr>
                        <a:t>زمان مورد نیاز برای اثرگذاری ها10تا60دقیقه رعایت گردد.</a:t>
                      </a:r>
                      <a:endParaRPr lang="en-US" sz="1400" dirty="0">
                        <a:solidFill>
                          <a:schemeClr val="tx1"/>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solidFill>
                            <a:schemeClr val="tx1"/>
                          </a:solidFill>
                          <a:cs typeface="2  Titr" pitchFamily="2" charset="-78"/>
                        </a:rPr>
                        <a:t>نکات عمومی</a:t>
                      </a:r>
                      <a:endParaRPr lang="en-US" sz="1400" dirty="0">
                        <a:solidFill>
                          <a:schemeClr val="tx1"/>
                        </a:solidFill>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rtl="1"/>
                      <a:r>
                        <a:rPr lang="fa-IR" sz="1400" dirty="0" smtClean="0">
                          <a:cs typeface="2  Nazanin" pitchFamily="2" charset="-78"/>
                        </a:rPr>
                        <a:t>مواد گندزدا و ضدعفونی بر پایه الکل دارای مجوز</a:t>
                      </a:r>
                    </a:p>
                    <a:p>
                      <a:pPr algn="r" rtl="1"/>
                      <a:r>
                        <a:rPr lang="fa-IR" sz="1400" dirty="0" smtClean="0">
                          <a:cs typeface="2  Nazanin" pitchFamily="2" charset="-78"/>
                        </a:rPr>
                        <a:t>مواد گندزدا و ضدعفونی بر پایه الکل دارای مواد کواترنرآمونیوم</a:t>
                      </a:r>
                    </a:p>
                    <a:p>
                      <a:pPr algn="r" rtl="1"/>
                      <a:r>
                        <a:rPr lang="fa-IR" sz="1400" dirty="0" smtClean="0">
                          <a:cs typeface="2  Nazanin" pitchFamily="2" charset="-78"/>
                        </a:rPr>
                        <a:t>مواد گندزدای</a:t>
                      </a:r>
                      <a:r>
                        <a:rPr lang="fa-IR" sz="1400" baseline="0" dirty="0" smtClean="0">
                          <a:cs typeface="2  Nazanin" pitchFamily="2" charset="-78"/>
                        </a:rPr>
                        <a:t> اکسیدان نظیر پراکسید هیدروژن</a:t>
                      </a:r>
                    </a:p>
                    <a:p>
                      <a:pPr algn="r" rtl="1"/>
                      <a:r>
                        <a:rPr lang="fa-IR" sz="1400" baseline="0" dirty="0" smtClean="0">
                          <a:cs typeface="2  Nazanin" pitchFamily="2" charset="-78"/>
                        </a:rPr>
                        <a:t>سفید کننده</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Titr" pitchFamily="2" charset="-78"/>
                        </a:rPr>
                        <a:t>مواد گندزدا</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rtl="1"/>
                      <a:r>
                        <a:rPr lang="fa-IR" sz="1400" dirty="0" smtClean="0">
                          <a:cs typeface="2  Nazanin" pitchFamily="2" charset="-78"/>
                        </a:rPr>
                        <a:t>الکل برای از بین بردن ویروس</a:t>
                      </a:r>
                      <a:r>
                        <a:rPr lang="fa-IR" sz="1400" baseline="0" dirty="0" smtClean="0">
                          <a:cs typeface="2  Nazanin" pitchFamily="2" charset="-78"/>
                        </a:rPr>
                        <a:t> ها موثراست.اتیل الکل 70درصد یک میکروب کش با طیف گسترده است و به طور کلی از الکل ایزوپروپیل بهتر است .االکل اغلب برای گندزدایی سطوح کوچک (بعنوان مثال درپوش لاستیکی ویال های دارویی مولتیپل دوز،ترمومترها)و گاهی سطوح خارجی تجهیزات (مثل استتوسکوپ و ونتیلاتور ها) استفاده میشود.</a:t>
                      </a:r>
                    </a:p>
                    <a:p>
                      <a:pPr algn="r" rtl="1"/>
                      <a:r>
                        <a:rPr lang="fa-IR" sz="1400" baseline="0" dirty="0" smtClean="0">
                          <a:cs typeface="2  Nazanin" pitchFamily="2" charset="-78"/>
                        </a:rPr>
                        <a:t>به دلیل قابلیت اشتعال الکل استفاده ازآن برای گندزدایی سطوح کوچک محدود و در فضاهایی با تهویه مطلوب استفاده می گردد.</a:t>
                      </a:r>
                    </a:p>
                    <a:p>
                      <a:pPr algn="r" rtl="1"/>
                      <a:r>
                        <a:rPr lang="fa-IR" sz="1400" baseline="0" dirty="0" smtClean="0">
                          <a:cs typeface="2  Nazanin" pitchFamily="2" charset="-78"/>
                        </a:rPr>
                        <a:t>گندزداها باید با آب سرد یا معمولی تهیه گردد.</a:t>
                      </a:r>
                    </a:p>
                    <a:p>
                      <a:pPr algn="r" rtl="1"/>
                      <a:r>
                        <a:rPr lang="fa-IR" sz="1400" baseline="0" dirty="0" smtClean="0">
                          <a:cs typeface="2  Nazanin" pitchFamily="2" charset="-78"/>
                        </a:rPr>
                        <a:t>محلول های گندزدا باید روزانه تهیه واستفاده گردد(کارآیی محلول پس از 24ساعت کاهش می یابد.)</a:t>
                      </a:r>
                    </a:p>
                    <a:p>
                      <a:pPr algn="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sz="1400" dirty="0" smtClean="0">
                          <a:cs typeface="2  Titr" pitchFamily="2" charset="-78"/>
                        </a:rPr>
                        <a:t>نکات مهم در خصوص مواد گندزدا </a:t>
                      </a:r>
                    </a:p>
                    <a:p>
                      <a:pPr algn="r"/>
                      <a:r>
                        <a:rPr lang="fa-IR" sz="1400" dirty="0" smtClean="0">
                          <a:cs typeface="2  Titr" pitchFamily="2" charset="-78"/>
                        </a:rPr>
                        <a:t>وضدعفونی بر پایه الکل دارای مجوز</a:t>
                      </a: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371600" y="1219200"/>
          <a:ext cx="6248400" cy="3931920"/>
        </p:xfrm>
        <a:graphic>
          <a:graphicData uri="http://schemas.openxmlformats.org/drawingml/2006/table">
            <a:tbl>
              <a:tblPr firstRow="1" bandRow="1">
                <a:tableStyleId>{5C22544A-7EE6-4342-B048-85BDC9FD1C3A}</a:tableStyleId>
              </a:tblPr>
              <a:tblGrid>
                <a:gridCol w="3962400"/>
                <a:gridCol w="2286000"/>
              </a:tblGrid>
              <a:tr h="370840">
                <a:tc>
                  <a:txBody>
                    <a:bodyPr/>
                    <a:lstStyle/>
                    <a:p>
                      <a:pPr algn="r" rtl="1"/>
                      <a:r>
                        <a:rPr lang="fa-IR" sz="1400" dirty="0" smtClean="0">
                          <a:solidFill>
                            <a:schemeClr val="bg2"/>
                          </a:solidFill>
                          <a:cs typeface="2  Nazanin" pitchFamily="2" charset="-78"/>
                        </a:rPr>
                        <a:t>گندزدایی قوی وموثر که ماده فعال آن هیپوکلریت سدیم درازبین بردن باکتری،قارچ وویروس ازجمله ویروس</a:t>
                      </a:r>
                      <a:r>
                        <a:rPr lang="fa-IR" sz="1400" baseline="0" dirty="0" smtClean="0">
                          <a:solidFill>
                            <a:schemeClr val="bg2"/>
                          </a:solidFill>
                          <a:cs typeface="2  Nazanin" pitchFamily="2" charset="-78"/>
                        </a:rPr>
                        <a:t> آنفولانزا موثراست اما به راحتی توسط مواد آلی ،غیر فعال می شود.</a:t>
                      </a:r>
                    </a:p>
                    <a:p>
                      <a:pPr algn="r" rtl="1"/>
                      <a:r>
                        <a:rPr lang="fa-IR" sz="1400" baseline="0" dirty="0" smtClean="0">
                          <a:solidFill>
                            <a:schemeClr val="bg2"/>
                          </a:solidFill>
                          <a:cs typeface="2  Nazanin" pitchFamily="2" charset="-78"/>
                        </a:rPr>
                        <a:t>گندزدا وسفید کننده های خانگی (با10تا60دقیقه زمان تماس)با هزینه کم وبه طور گسترده دردسترس است و برای گندزدایی سطوح درمراکز درمانی توصیه می شود.</a:t>
                      </a:r>
                    </a:p>
                    <a:p>
                      <a:pPr algn="r" rtl="1"/>
                      <a:r>
                        <a:rPr lang="fa-IR" sz="1400" baseline="0" dirty="0" smtClean="0">
                          <a:solidFill>
                            <a:schemeClr val="bg2"/>
                          </a:solidFill>
                          <a:cs typeface="2  Nazanin" pitchFamily="2" charset="-78"/>
                        </a:rPr>
                        <a:t>سفیدکننده ها غشاهای مخاطی،پوست ومجاری تنفسی راتحریک می کندوتحت تاثیرگرما ونورتجزیه می شوندوبه راحتی باسایر مواد شیمیایی واکنش نشان می دهند.بنابراین سفیدکننده ها باید با احتیاط مصرف گردند.</a:t>
                      </a:r>
                    </a:p>
                    <a:p>
                      <a:pPr algn="r" rtl="1"/>
                      <a:r>
                        <a:rPr lang="fa-IR" sz="1400" baseline="0" dirty="0" smtClean="0">
                          <a:solidFill>
                            <a:schemeClr val="bg2"/>
                          </a:solidFill>
                          <a:cs typeface="2  Nazanin" pitchFamily="2" charset="-78"/>
                        </a:rPr>
                        <a:t>استفاده از ماسک،پیش بندضدآب ودستکش وعینک برای محافظت ازچشم دربرابر پاشیدن واستفاده ازسفیدکننده رقیق شده توصیه می شود.</a:t>
                      </a:r>
                    </a:p>
                    <a:p>
                      <a:pPr algn="r" rtl="1"/>
                      <a:r>
                        <a:rPr lang="fa-IR" sz="1400" baseline="0" dirty="0" smtClean="0">
                          <a:solidFill>
                            <a:schemeClr val="bg2"/>
                          </a:solidFill>
                          <a:cs typeface="2  Nazanin" pitchFamily="2" charset="-78"/>
                        </a:rPr>
                        <a:t>محلو لهای سفیدکننده درمحل باتهویه مناسب مخلوط نموده واستفاده گردد.</a:t>
                      </a:r>
                    </a:p>
                    <a:p>
                      <a:pPr algn="r" rtl="1"/>
                      <a:r>
                        <a:rPr lang="fa-IR" sz="1400" baseline="0" dirty="0" smtClean="0">
                          <a:solidFill>
                            <a:schemeClr val="bg2"/>
                          </a:solidFill>
                          <a:cs typeface="2  Nazanin" pitchFamily="2" charset="-78"/>
                        </a:rPr>
                        <a:t>سفید کننده با آب سرد مخلوط گردد(آب گرم باعث تجزیه هیپوکلریت سدیم می گرددوآن راناکارآمد می نماید.)</a:t>
                      </a:r>
                    </a:p>
                    <a:p>
                      <a:pPr algn="r" rtl="1"/>
                      <a:endParaRPr lang="en-US" sz="1400" dirty="0">
                        <a:solidFill>
                          <a:schemeClr val="bg2"/>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1400" dirty="0" smtClean="0">
                        <a:solidFill>
                          <a:schemeClr val="bg1"/>
                        </a:solidFill>
                        <a:cs typeface="2  Titr" pitchFamily="2" charset="-78"/>
                      </a:endParaRPr>
                    </a:p>
                    <a:p>
                      <a:pPr algn="r"/>
                      <a:endParaRPr lang="en-US" sz="1400" dirty="0" smtClean="0">
                        <a:solidFill>
                          <a:schemeClr val="bg1"/>
                        </a:solidFill>
                        <a:cs typeface="2  Titr" pitchFamily="2" charset="-78"/>
                      </a:endParaRPr>
                    </a:p>
                    <a:p>
                      <a:pPr algn="r"/>
                      <a:endParaRPr lang="en-US" sz="1400" dirty="0" smtClean="0">
                        <a:solidFill>
                          <a:schemeClr val="bg1"/>
                        </a:solidFill>
                        <a:cs typeface="2  Titr" pitchFamily="2" charset="-78"/>
                      </a:endParaRPr>
                    </a:p>
                    <a:p>
                      <a:pPr algn="r"/>
                      <a:endParaRPr lang="en-US" sz="1400" dirty="0" smtClean="0">
                        <a:solidFill>
                          <a:schemeClr val="bg1"/>
                        </a:solidFill>
                        <a:cs typeface="2  Titr" pitchFamily="2" charset="-78"/>
                      </a:endParaRPr>
                    </a:p>
                    <a:p>
                      <a:pPr algn="r"/>
                      <a:endParaRPr lang="en-US" sz="1400" dirty="0" smtClean="0">
                        <a:solidFill>
                          <a:schemeClr val="bg1"/>
                        </a:solidFill>
                        <a:cs typeface="2  Titr" pitchFamily="2" charset="-78"/>
                      </a:endParaRPr>
                    </a:p>
                    <a:p>
                      <a:pPr algn="r"/>
                      <a:endParaRPr lang="en-US" sz="1400" dirty="0" smtClean="0">
                        <a:solidFill>
                          <a:schemeClr val="bg1"/>
                        </a:solidFill>
                        <a:cs typeface="2  Titr" pitchFamily="2" charset="-78"/>
                      </a:endParaRPr>
                    </a:p>
                    <a:p>
                      <a:pPr algn="r"/>
                      <a:endParaRPr lang="en-US" sz="1400" dirty="0" smtClean="0">
                        <a:solidFill>
                          <a:schemeClr val="bg1"/>
                        </a:solidFill>
                        <a:cs typeface="2  Titr" pitchFamily="2" charset="-78"/>
                      </a:endParaRPr>
                    </a:p>
                    <a:p>
                      <a:pPr algn="r"/>
                      <a:endParaRPr lang="en-US" sz="1400" dirty="0" smtClean="0">
                        <a:solidFill>
                          <a:schemeClr val="bg1"/>
                        </a:solidFill>
                        <a:cs typeface="2  Titr" pitchFamily="2" charset="-78"/>
                      </a:endParaRPr>
                    </a:p>
                    <a:p>
                      <a:pPr algn="r"/>
                      <a:r>
                        <a:rPr lang="fa-IR" sz="1400" dirty="0" smtClean="0">
                          <a:solidFill>
                            <a:schemeClr val="bg1"/>
                          </a:solidFill>
                          <a:cs typeface="2  Titr" pitchFamily="2" charset="-78"/>
                        </a:rPr>
                        <a:t>نکات مهم درخصوص سفیدکننده</a:t>
                      </a:r>
                      <a:endParaRPr lang="en-US" sz="1400" dirty="0">
                        <a:solidFill>
                          <a:schemeClr val="bg1"/>
                        </a:solidFill>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0" y="1295401"/>
          <a:ext cx="6172200" cy="3429000"/>
        </p:xfrm>
        <a:graphic>
          <a:graphicData uri="http://schemas.openxmlformats.org/drawingml/2006/table">
            <a:tbl>
              <a:tblPr firstRow="1" bandRow="1">
                <a:tableStyleId>{5C22544A-7EE6-4342-B048-85BDC9FD1C3A}</a:tableStyleId>
              </a:tblPr>
              <a:tblGrid>
                <a:gridCol w="3886200"/>
                <a:gridCol w="2286000"/>
              </a:tblGrid>
              <a:tr h="3429000">
                <a:tc>
                  <a:txBody>
                    <a:bodyPr/>
                    <a:lstStyle/>
                    <a:p>
                      <a:pPr algn="r" rtl="1"/>
                      <a:r>
                        <a:rPr lang="fa-IR" sz="1400" dirty="0" smtClean="0">
                          <a:solidFill>
                            <a:schemeClr val="bg2"/>
                          </a:solidFill>
                          <a:cs typeface="2  Nazanin" pitchFamily="2" charset="-78"/>
                        </a:rPr>
                        <a:t>از بکاربردن سفیدکننده ها به همراه سایر مواد شوینده خانگی اجتناب گردد زیرا کارآیی آن راکاهش</a:t>
                      </a:r>
                      <a:r>
                        <a:rPr lang="fa-IR" sz="1400" baseline="0" dirty="0" smtClean="0">
                          <a:solidFill>
                            <a:schemeClr val="bg2"/>
                          </a:solidFill>
                          <a:cs typeface="2  Nazanin" pitchFamily="2" charset="-78"/>
                        </a:rPr>
                        <a:t> داده و می تواند باعث واکنش های شیمیایی خطرناک شود.</a:t>
                      </a:r>
                    </a:p>
                    <a:p>
                      <a:pPr algn="r" rtl="1"/>
                      <a:r>
                        <a:rPr lang="fa-IR" sz="1400" baseline="0" dirty="0" smtClean="0">
                          <a:solidFill>
                            <a:schemeClr val="bg2"/>
                          </a:solidFill>
                          <a:cs typeface="2  Nazanin" pitchFamily="2" charset="-78"/>
                        </a:rPr>
                        <a:t>سفیدکننده ها موجب خوردگی در فلزات می گرددوبه سطوح رنگ شده صدمه می زنند.</a:t>
                      </a:r>
                    </a:p>
                    <a:p>
                      <a:pPr algn="r" rtl="1"/>
                      <a:r>
                        <a:rPr lang="fa-IR" sz="1400" baseline="0" dirty="0" smtClean="0">
                          <a:solidFill>
                            <a:schemeClr val="bg2"/>
                          </a:solidFill>
                          <a:cs typeface="2  Nazanin" pitchFamily="2" charset="-78"/>
                        </a:rPr>
                        <a:t>از تماس با چشم باید خودداری گردد.اگر سفیدکننده به چشم وارد گرددبلافاصله باید به مدت 15دقیقه با آب شسته وبایک پزشک مشورت گردد.</a:t>
                      </a:r>
                    </a:p>
                    <a:p>
                      <a:pPr algn="r" rtl="1"/>
                      <a:r>
                        <a:rPr lang="fa-IR" sz="1400" baseline="0" dirty="0" smtClean="0">
                          <a:solidFill>
                            <a:schemeClr val="bg2"/>
                          </a:solidFill>
                          <a:cs typeface="2  Nazanin" pitchFamily="2" charset="-78"/>
                        </a:rPr>
                        <a:t>اگر ازسفید کننده رقیق استفاده کنیدمحلول رقیق شده را روزانه وتازه تهیه نموده وبرروی آن برچسب تاریخ رقیق سازی قید شود و محلول های تهیه شده بلا استفاده رابعداز24ساعت دوربریزید. موادآلی موجب غیرفعال شدن سفیدکننده ها می گردد.بنابراین ابتدا سطوح آغشته به مواد آلی باید تمیز شده وقیل از گندزدایی با ماده سفیدکننده عاری ازمواد آلی گردد.</a:t>
                      </a:r>
                      <a:endParaRPr lang="en-US" sz="1400" dirty="0">
                        <a:solidFill>
                          <a:schemeClr val="bg2"/>
                        </a:solidFill>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fa-IR" sz="1400" dirty="0" smtClean="0">
                        <a:cs typeface="2  Titr" pitchFamily="2" charset="-78"/>
                      </a:endParaRPr>
                    </a:p>
                    <a:p>
                      <a:pPr algn="r"/>
                      <a:endParaRPr lang="fa-IR" sz="1400" dirty="0" smtClean="0">
                        <a:cs typeface="2  Titr" pitchFamily="2" charset="-78"/>
                      </a:endParaRPr>
                    </a:p>
                    <a:p>
                      <a:pPr algn="r"/>
                      <a:endParaRPr lang="fa-IR" sz="1400" dirty="0" smtClean="0">
                        <a:cs typeface="2  Titr" pitchFamily="2" charset="-78"/>
                      </a:endParaRPr>
                    </a:p>
                    <a:p>
                      <a:pPr algn="r"/>
                      <a:endParaRPr lang="fa-IR" sz="1400" dirty="0" smtClean="0">
                        <a:cs typeface="2  Titr" pitchFamily="2" charset="-78"/>
                      </a:endParaRPr>
                    </a:p>
                    <a:p>
                      <a:pPr algn="r"/>
                      <a:endParaRPr lang="fa-IR" sz="1400" dirty="0" smtClean="0">
                        <a:cs typeface="2  Titr" pitchFamily="2" charset="-78"/>
                      </a:endParaRPr>
                    </a:p>
                    <a:p>
                      <a:pPr algn="r"/>
                      <a:endParaRPr lang="fa-IR" sz="1400" dirty="0" smtClean="0">
                        <a:cs typeface="2  Titr" pitchFamily="2" charset="-78"/>
                      </a:endParaRPr>
                    </a:p>
                    <a:p>
                      <a:pPr algn="r"/>
                      <a:endParaRPr lang="fa-IR" sz="1400" dirty="0" smtClean="0">
                        <a:cs typeface="2  Titr" pitchFamily="2" charset="-78"/>
                      </a:endParaRPr>
                    </a:p>
                    <a:p>
                      <a:pPr algn="r"/>
                      <a:r>
                        <a:rPr lang="fa-IR" sz="1400" dirty="0" smtClean="0">
                          <a:cs typeface="2  Titr" pitchFamily="2" charset="-78"/>
                        </a:rPr>
                        <a:t>نکات</a:t>
                      </a:r>
                      <a:r>
                        <a:rPr lang="fa-IR" sz="1400" baseline="0" dirty="0" smtClean="0">
                          <a:cs typeface="2  Titr" pitchFamily="2" charset="-78"/>
                        </a:rPr>
                        <a:t> مهم در خصوص سفید کننده</a:t>
                      </a:r>
                    </a:p>
                    <a:p>
                      <a:pPr algn="r"/>
                      <a:endParaRPr lang="fa-IR" sz="1400" baseline="0" dirty="0" smtClean="0">
                        <a:cs typeface="2  Titr" pitchFamily="2" charset="-78"/>
                      </a:endParaRPr>
                    </a:p>
                    <a:p>
                      <a:pPr algn="r"/>
                      <a:endParaRPr lang="en-US" sz="1400"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143000"/>
            <a:ext cx="8001000" cy="3505200"/>
          </a:xfrm>
          <a:prstGeom prst="rect">
            <a:avLst/>
          </a:prstGeom>
          <a:noFill/>
        </p:spPr>
        <p:txBody>
          <a:bodyPr wrap="square" rtlCol="0">
            <a:spAutoFit/>
          </a:bodyPr>
          <a:lstStyle/>
          <a:p>
            <a:pPr algn="r" rtl="1"/>
            <a:r>
              <a:rPr lang="fa-IR" dirty="0" smtClean="0">
                <a:cs typeface="2  Titr" pitchFamily="2" charset="-78"/>
              </a:rPr>
              <a:t>راهنمای غلظت ومصرف هیپوکلریت سدیم</a:t>
            </a:r>
          </a:p>
          <a:p>
            <a:pPr algn="r" rtl="1"/>
            <a:endParaRPr lang="fa-IR" dirty="0" smtClean="0">
              <a:cs typeface="2  Titr" pitchFamily="2" charset="-78"/>
            </a:endParaRPr>
          </a:p>
          <a:p>
            <a:pPr algn="r" rtl="1"/>
            <a:r>
              <a:rPr lang="fa-IR" dirty="0" smtClean="0">
                <a:cs typeface="2  Nazanin" pitchFamily="2" charset="-78"/>
              </a:rPr>
              <a:t>محلول اولیه :عمده محلول های سفیدکننده خانگی حاوی هیپوکلریت سدیم 5درصد معادل(</a:t>
            </a:r>
            <a:r>
              <a:rPr lang="en-US" dirty="0" err="1" smtClean="0">
                <a:cs typeface="2  Nazanin" pitchFamily="2" charset="-78"/>
              </a:rPr>
              <a:t>ppm</a:t>
            </a:r>
            <a:r>
              <a:rPr lang="en-US" dirty="0" smtClean="0">
                <a:cs typeface="2  Nazanin" pitchFamily="2" charset="-78"/>
              </a:rPr>
              <a:t> 5000</a:t>
            </a:r>
            <a:r>
              <a:rPr lang="fa-IR" dirty="0" smtClean="0">
                <a:cs typeface="2  Nazanin" pitchFamily="2" charset="-78"/>
              </a:rPr>
              <a:t>)کلر قابل دسترس</a:t>
            </a:r>
          </a:p>
          <a:p>
            <a:pPr algn="r" rtl="1"/>
            <a:endParaRPr lang="fa-IR" dirty="0" smtClean="0">
              <a:cs typeface="2  Nazanin" pitchFamily="2" charset="-78"/>
            </a:endParaRPr>
          </a:p>
          <a:p>
            <a:pPr algn="r" rtl="1"/>
            <a:r>
              <a:rPr lang="fa-IR" dirty="0" smtClean="0">
                <a:cs typeface="2  Nazanin" pitchFamily="2" charset="-78"/>
              </a:rPr>
              <a:t>محلول توصیه شده :محلول 1:100از هیپوکلریت سدیم5درصد توصیه می شود استفاده از 1قسمت سفید کننده به 99قسمت آب سرد لوله کشی (محلول 1:100برای گندزدایی سطوح)</a:t>
            </a:r>
          </a:p>
          <a:p>
            <a:pPr algn="r" rtl="1"/>
            <a:endParaRPr lang="fa-IR" dirty="0" smtClean="0">
              <a:cs typeface="2  Nazanin" pitchFamily="2" charset="-78"/>
            </a:endParaRPr>
          </a:p>
          <a:p>
            <a:pPr algn="r" rtl="1"/>
            <a:r>
              <a:rPr lang="fa-IR" dirty="0" smtClean="0">
                <a:cs typeface="2  Nazanin" pitchFamily="2" charset="-78"/>
              </a:rPr>
              <a:t>برای دستیابی به غلظت مناسب هیپوکلریت سدیم نسبت سفیدکننده به آب راتنظیم کنید.به عنوان مثال ،برای آماده سازی سفیدکننده های حاوی 2/5درصد هیپوکلریت سدیم،از دوبرابر بیشتر از سفیدکننده استفاده کنید(یعنی 2قسمت سفیدکننده به 98قسمت آب)</a:t>
            </a:r>
          </a:p>
          <a:p>
            <a:pPr algn="r" rtl="1"/>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1143000"/>
            <a:ext cx="7957131" cy="2862322"/>
          </a:xfrm>
          <a:prstGeom prst="rect">
            <a:avLst/>
          </a:prstGeom>
          <a:noFill/>
        </p:spPr>
        <p:txBody>
          <a:bodyPr wrap="square" rtlCol="0">
            <a:spAutoFit/>
          </a:bodyPr>
          <a:lstStyle/>
          <a:p>
            <a:pPr algn="r"/>
            <a:r>
              <a:rPr lang="fa-IR" dirty="0" smtClean="0">
                <a:cs typeface="2  Titr" pitchFamily="2" charset="-78"/>
              </a:rPr>
              <a:t>وسایل اولیه جهت محافظت شخصی </a:t>
            </a:r>
            <a:r>
              <a:rPr lang="fa-IR" dirty="0" smtClean="0">
                <a:cs typeface="2  Nazanin" pitchFamily="2" charset="-78"/>
              </a:rPr>
              <a:t>:</a:t>
            </a:r>
          </a:p>
          <a:p>
            <a:pPr algn="r"/>
            <a:endParaRPr lang="fa-IR" dirty="0" smtClean="0">
              <a:cs typeface="2  Nazanin" pitchFamily="2" charset="-78"/>
            </a:endParaRPr>
          </a:p>
          <a:p>
            <a:pPr algn="r"/>
            <a:r>
              <a:rPr lang="fa-IR" dirty="0" smtClean="0">
                <a:cs typeface="2  Nazanin" pitchFamily="2" charset="-78"/>
              </a:rPr>
              <a:t>دستکش</a:t>
            </a:r>
          </a:p>
          <a:p>
            <a:pPr algn="r"/>
            <a:r>
              <a:rPr lang="fa-IR" dirty="0" smtClean="0">
                <a:cs typeface="2  Nazanin" pitchFamily="2" charset="-78"/>
              </a:rPr>
              <a:t>ماسک</a:t>
            </a:r>
          </a:p>
          <a:p>
            <a:pPr algn="r"/>
            <a:r>
              <a:rPr lang="fa-IR" dirty="0" smtClean="0">
                <a:cs typeface="2  Nazanin" pitchFamily="2" charset="-78"/>
              </a:rPr>
              <a:t>عینک محافظ ومحافظ صورت (شیلد)</a:t>
            </a:r>
          </a:p>
          <a:p>
            <a:pPr algn="r"/>
            <a:r>
              <a:rPr lang="fa-IR" dirty="0" smtClean="0">
                <a:cs typeface="2  Nazanin" pitchFamily="2" charset="-78"/>
              </a:rPr>
              <a:t>البسه محافظ (روپوش ،گان،کلاه وسایر پوشش ها )</a:t>
            </a:r>
          </a:p>
          <a:p>
            <a:pPr algn="r"/>
            <a:endParaRPr lang="fa-IR" dirty="0" smtClean="0">
              <a:cs typeface="2  Nazanin" pitchFamily="2" charset="-78"/>
            </a:endParaRPr>
          </a:p>
          <a:p>
            <a:pPr algn="r"/>
            <a:endParaRPr lang="fa-IR" dirty="0" smtClean="0">
              <a:cs typeface="2  Nazanin" pitchFamily="2" charset="-78"/>
            </a:endParaRPr>
          </a:p>
          <a:p>
            <a:pPr algn="r"/>
            <a:endParaRPr lang="fa-IR" dirty="0" smtClean="0">
              <a:cs typeface="2  Nazanin" pitchFamily="2" charset="-78"/>
            </a:endParaRPr>
          </a:p>
          <a:p>
            <a:pPr algn="r"/>
            <a:r>
              <a:rPr lang="fa-IR" dirty="0" smtClean="0">
                <a:cs typeface="2  Nazanin" pitchFamily="2" charset="-78"/>
              </a:rPr>
              <a:t>پوشیدن دستکش برای جلوگیری از آلودگی دست ها و انتقال آن به بیماران الزامی است .</a:t>
            </a:r>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077201" cy="4247317"/>
          </a:xfrm>
          <a:prstGeom prst="rect">
            <a:avLst/>
          </a:prstGeom>
          <a:noFill/>
        </p:spPr>
        <p:txBody>
          <a:bodyPr wrap="square" rtlCol="0">
            <a:spAutoFit/>
          </a:bodyPr>
          <a:lstStyle/>
          <a:p>
            <a:pPr algn="r" rtl="1"/>
            <a:r>
              <a:rPr lang="fa-IR" dirty="0" smtClean="0"/>
              <a:t>کلر</a:t>
            </a:r>
            <a:r>
              <a:rPr lang="fa-IR" dirty="0" smtClean="0">
                <a:cs typeface="2  Nazanin" pitchFamily="2" charset="-78"/>
              </a:rPr>
              <a:t>قابل دسترس بعدازرقیق سازی برای سفیدکننده حاوی 5درصد هیپوکلریت سدیم یک محلول 1:100،کلرقابل دسترس در حدود 0/05درصد یا 500پی پی ام خواهد بود.</a:t>
            </a:r>
          </a:p>
          <a:p>
            <a:pPr algn="r" rtl="1"/>
            <a:endParaRPr lang="fa-IR" dirty="0" smtClean="0">
              <a:cs typeface="2  Nazanin" pitchFamily="2" charset="-78"/>
            </a:endParaRPr>
          </a:p>
          <a:p>
            <a:pPr algn="r" rtl="1"/>
            <a:endParaRPr lang="fa-IR" dirty="0" smtClean="0">
              <a:cs typeface="2  Nazanin" pitchFamily="2" charset="-78"/>
            </a:endParaRPr>
          </a:p>
          <a:p>
            <a:pPr algn="r" rtl="1"/>
            <a:r>
              <a:rPr lang="fa-IR" dirty="0" smtClean="0">
                <a:cs typeface="2  Nazanin" pitchFamily="2" charset="-78"/>
              </a:rPr>
              <a:t>محلول های سفید کننده شامل غلظت های دیگر از هیپوکلریت سدیم با مقادیر متفاوتی تهیه خواهند شدتا رقت مورد نظر حاصل گردد.</a:t>
            </a:r>
          </a:p>
          <a:p>
            <a:pPr algn="r" rtl="1"/>
            <a:endParaRPr lang="fa-IR" dirty="0" smtClean="0">
              <a:cs typeface="2  Nazanin" pitchFamily="2" charset="-78"/>
            </a:endParaRPr>
          </a:p>
          <a:p>
            <a:pPr algn="r" rtl="1"/>
            <a:endParaRPr lang="fa-IR" dirty="0" smtClean="0">
              <a:cs typeface="2  Nazanin" pitchFamily="2" charset="-78"/>
            </a:endParaRPr>
          </a:p>
          <a:p>
            <a:pPr algn="r" rtl="1"/>
            <a:r>
              <a:rPr lang="fa-IR" dirty="0" smtClean="0">
                <a:cs typeface="2  Titr" pitchFamily="2" charset="-78"/>
              </a:rPr>
              <a:t>زمان تماس برای کاربردهای متفاوت:</a:t>
            </a:r>
          </a:p>
          <a:p>
            <a:pPr algn="r" rtl="1"/>
            <a:endParaRPr lang="fa-IR" dirty="0" smtClean="0">
              <a:cs typeface="2  Nazanin" pitchFamily="2" charset="-78"/>
            </a:endParaRPr>
          </a:p>
          <a:p>
            <a:pPr algn="r" rtl="1"/>
            <a:r>
              <a:rPr lang="fa-IR" dirty="0" smtClean="0">
                <a:cs typeface="2  Nazanin" pitchFamily="2" charset="-78"/>
              </a:rPr>
              <a:t>سطوح غیر متخلخل :بیشتر یا مساوی ده دقیقه توصیه می گردد.</a:t>
            </a:r>
          </a:p>
          <a:p>
            <a:pPr algn="r" rtl="1"/>
            <a:r>
              <a:rPr lang="fa-IR" dirty="0" smtClean="0">
                <a:cs typeface="2  Nazanin" pitchFamily="2" charset="-78"/>
              </a:rPr>
              <a:t>گندزدایی از طریق غوطه وری کردن اقلام :زمان تماس 30دقیقه توصیه می شود (برای تی ها، دستمال، لباس، دستکش ونظایر آن)</a:t>
            </a:r>
          </a:p>
          <a:p>
            <a:pPr algn="r" rtl="1"/>
            <a:endParaRPr lang="fa-IR" dirty="0" smtClean="0">
              <a:cs typeface="2  Nazanin" pitchFamily="2" charset="-78"/>
            </a:endParaRPr>
          </a:p>
          <a:p>
            <a:pPr algn="r" rtl="1"/>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3509" y="828964"/>
            <a:ext cx="7804731" cy="2308324"/>
          </a:xfrm>
          <a:prstGeom prst="rect">
            <a:avLst/>
          </a:prstGeom>
          <a:noFill/>
        </p:spPr>
        <p:txBody>
          <a:bodyPr wrap="square" rtlCol="0">
            <a:spAutoFit/>
          </a:bodyPr>
          <a:lstStyle/>
          <a:p>
            <a:pPr algn="r"/>
            <a:r>
              <a:rPr lang="fa-IR" dirty="0" smtClean="0">
                <a:cs typeface="2  Titr" pitchFamily="2" charset="-78"/>
              </a:rPr>
              <a:t>نکته:</a:t>
            </a:r>
          </a:p>
          <a:p>
            <a:pPr algn="r"/>
            <a:endParaRPr lang="fa-IR" dirty="0" smtClean="0">
              <a:cs typeface="2  Titr" pitchFamily="2" charset="-78"/>
            </a:endParaRPr>
          </a:p>
          <a:p>
            <a:pPr algn="r"/>
            <a:r>
              <a:rPr lang="fa-IR" dirty="0" smtClean="0">
                <a:cs typeface="2  Nazanin" pitchFamily="2" charset="-78"/>
              </a:rPr>
              <a:t>سطوح باید از مواد آلی تمیز گردد (مانند تمیز کردن مدفوع ، استفراغ ،ترشحات ، خون یا دیگر مایعات بدن قبل </a:t>
            </a:r>
          </a:p>
          <a:p>
            <a:pPr algn="r" rtl="1"/>
            <a:r>
              <a:rPr lang="fa-IR" dirty="0" smtClean="0">
                <a:cs typeface="2  Nazanin" pitchFamily="2" charset="-78"/>
              </a:rPr>
              <a:t>از گند زدایی یا غوطه وری).</a:t>
            </a: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Nazanin" pitchFamily="2" charset="-78"/>
            </a:endParaRPr>
          </a:p>
          <a:p>
            <a:pPr algn="ctr" rtl="1"/>
            <a:r>
              <a:rPr lang="fa-IR" dirty="0" smtClean="0">
                <a:cs typeface="2  Titr" pitchFamily="2" charset="-78"/>
              </a:rPr>
              <a:t>راهنمای تهیه مواد گندزدا</a:t>
            </a:r>
            <a:endParaRPr lang="en-US" dirty="0">
              <a:cs typeface="2  Titr" pitchFamily="2" charset="-78"/>
            </a:endParaRPr>
          </a:p>
        </p:txBody>
      </p:sp>
      <p:graphicFrame>
        <p:nvGraphicFramePr>
          <p:cNvPr id="3" name="Table 2"/>
          <p:cNvGraphicFramePr>
            <a:graphicFrameLocks noGrp="1"/>
          </p:cNvGraphicFramePr>
          <p:nvPr/>
        </p:nvGraphicFramePr>
        <p:xfrm>
          <a:off x="762000" y="3429000"/>
          <a:ext cx="7467600" cy="1295400"/>
        </p:xfrm>
        <a:graphic>
          <a:graphicData uri="http://schemas.openxmlformats.org/drawingml/2006/table">
            <a:tbl>
              <a:tblPr firstRow="1" bandRow="1">
                <a:tableStyleId>{5C22544A-7EE6-4342-B048-85BDC9FD1C3A}</a:tableStyleId>
              </a:tblPr>
              <a:tblGrid>
                <a:gridCol w="2489200"/>
                <a:gridCol w="2380974"/>
                <a:gridCol w="2597426"/>
              </a:tblGrid>
              <a:tr h="685800">
                <a:tc>
                  <a:txBody>
                    <a:bodyPr/>
                    <a:lstStyle/>
                    <a:p>
                      <a:pPr algn="ctr"/>
                      <a:r>
                        <a:rPr lang="fa-IR" dirty="0" smtClean="0">
                          <a:cs typeface="2  Titr" pitchFamily="2" charset="-78"/>
                        </a:rPr>
                        <a:t>نسبت گندزدا به</a:t>
                      </a:r>
                      <a:r>
                        <a:rPr lang="fa-IR" baseline="0" dirty="0" smtClean="0">
                          <a:cs typeface="2  Titr" pitchFamily="2" charset="-78"/>
                        </a:rPr>
                        <a:t> آب سرد</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گندزدایی در دسترس</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cs typeface="2  Titr" pitchFamily="2" charset="-78"/>
                        </a:rPr>
                        <a:t>غلظت مورد نیاز</a:t>
                      </a:r>
                      <a:endParaRPr lang="en-US" dirty="0">
                        <a:cs typeface="2  Tit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600">
                <a:tc>
                  <a:txBody>
                    <a:bodyPr/>
                    <a:lstStyle/>
                    <a:p>
                      <a:pPr algn="ctr"/>
                      <a:r>
                        <a:rPr lang="fa-IR" sz="1400" dirty="0" smtClean="0">
                          <a:cs typeface="2  Nazanin" pitchFamily="2" charset="-78"/>
                        </a:rPr>
                        <a:t>1واحد گندزدا99واحدآب سرد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Nazanin" pitchFamily="2" charset="-78"/>
                        </a:rPr>
                        <a:t>آب زاول5درصد(5000پی پی ام کلر قابل دسترس دارد)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2  Nazanin" pitchFamily="2" charset="-78"/>
                        </a:rPr>
                        <a:t>کلر قابل دسترسی</a:t>
                      </a:r>
                      <a:r>
                        <a:rPr lang="fa-IR" sz="1400" baseline="0" dirty="0" smtClean="0">
                          <a:cs typeface="2  Nazanin" pitchFamily="2" charset="-78"/>
                        </a:rPr>
                        <a:t> 500 پی پی ام یا 0/05درصد</a:t>
                      </a:r>
                      <a:endParaRPr lang="en-US" sz="1400" dirty="0">
                        <a:cs typeface="2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838200"/>
            <a:ext cx="8153400" cy="5632311"/>
          </a:xfrm>
          <a:prstGeom prst="rect">
            <a:avLst/>
          </a:prstGeom>
          <a:noFill/>
        </p:spPr>
        <p:txBody>
          <a:bodyPr wrap="square" rtlCol="0">
            <a:spAutoFit/>
          </a:bodyPr>
          <a:lstStyle/>
          <a:p>
            <a:pPr algn="ctr"/>
            <a:r>
              <a:rPr lang="fa-IR" dirty="0" smtClean="0">
                <a:cs typeface="2  Titr" pitchFamily="2" charset="-78"/>
              </a:rPr>
              <a:t>نکات مهم در پیشگیری از کرونا ویروس </a:t>
            </a:r>
          </a:p>
          <a:p>
            <a:pPr algn="ctr"/>
            <a:endParaRPr lang="fa-IR" dirty="0" smtClean="0">
              <a:cs typeface="2  Titr" pitchFamily="2" charset="-78"/>
            </a:endParaRPr>
          </a:p>
          <a:p>
            <a:pPr algn="r" rtl="1"/>
            <a:r>
              <a:rPr lang="fa-IR" dirty="0" smtClean="0">
                <a:cs typeface="2  Nazanin" pitchFamily="2" charset="-78"/>
              </a:rPr>
              <a:t>قبل از خوردن و آشامیدن دست های خود را تا بالای مچ به مدت حداقل 20ثانیه با آب و صابون مایع بشویید ودر صورت عدم دسترسی به آب سالم از مواد ضد عفونی کننده بر پایه الکل استفاده نمایید.</a:t>
            </a:r>
          </a:p>
          <a:p>
            <a:pPr algn="r" rtl="1"/>
            <a:endParaRPr lang="fa-IR" dirty="0" smtClean="0">
              <a:cs typeface="2  Nazanin" pitchFamily="2" charset="-78"/>
            </a:endParaRPr>
          </a:p>
          <a:p>
            <a:pPr algn="r" rtl="1"/>
            <a:endParaRPr lang="fa-IR" dirty="0" smtClean="0">
              <a:cs typeface="2  Nazanin" pitchFamily="2" charset="-78"/>
            </a:endParaRPr>
          </a:p>
          <a:p>
            <a:pPr algn="r" rtl="1"/>
            <a:r>
              <a:rPr lang="fa-IR" dirty="0" smtClean="0">
                <a:cs typeface="2  Nazanin" pitchFamily="2" charset="-78"/>
              </a:rPr>
              <a:t>از تماس با افرادی که مریض هستند خودداری کنید.ازروبوسی و دست دادن با افراد دیگر بپرهیزید(فاصله 1تا2متر از افراد بیمار حفظ شود.)</a:t>
            </a:r>
          </a:p>
          <a:p>
            <a:pPr algn="r" rtl="1"/>
            <a:endParaRPr lang="fa-IR" dirty="0" smtClean="0">
              <a:cs typeface="2  Nazanin" pitchFamily="2" charset="-78"/>
            </a:endParaRPr>
          </a:p>
          <a:p>
            <a:pPr algn="r" rtl="1"/>
            <a:endParaRPr lang="fa-IR" dirty="0" smtClean="0">
              <a:cs typeface="2  Nazanin" pitchFamily="2" charset="-78"/>
            </a:endParaRPr>
          </a:p>
          <a:p>
            <a:pPr algn="r" rtl="1"/>
            <a:r>
              <a:rPr lang="fa-IR" dirty="0" smtClean="0">
                <a:cs typeface="2  Nazanin" pitchFamily="2" charset="-78"/>
              </a:rPr>
              <a:t>افراد بیمار ومشکوک حتما از ماسک استفاده نمایند .</a:t>
            </a:r>
          </a:p>
          <a:p>
            <a:pPr algn="r" rtl="1"/>
            <a:endParaRPr lang="fa-IR" dirty="0" smtClean="0">
              <a:cs typeface="2  Nazanin" pitchFamily="2" charset="-78"/>
            </a:endParaRPr>
          </a:p>
          <a:p>
            <a:pPr algn="r" rtl="1"/>
            <a:endParaRPr lang="fa-IR" dirty="0" smtClean="0">
              <a:cs typeface="2  Nazanin" pitchFamily="2" charset="-78"/>
            </a:endParaRPr>
          </a:p>
          <a:p>
            <a:pPr algn="r" rtl="1"/>
            <a:r>
              <a:rPr lang="fa-IR" dirty="0" smtClean="0">
                <a:cs typeface="2  Nazanin" pitchFamily="2" charset="-78"/>
              </a:rPr>
              <a:t>از دست زدن به چشم ،بینی و دهان خودداری کنید.</a:t>
            </a: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Nazanin" pitchFamily="2" charset="-78"/>
            </a:endParaRPr>
          </a:p>
          <a:p>
            <a:pPr algn="r" rtl="1"/>
            <a:endParaRPr lang="fa-IR" dirty="0" smtClean="0">
              <a:cs typeface="2  Nazanin" pitchFamily="2" charset="-78"/>
            </a:endParaRPr>
          </a:p>
          <a:p>
            <a:pPr algn="r" rtl="1"/>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14400"/>
            <a:ext cx="8610600" cy="4247317"/>
          </a:xfrm>
          <a:prstGeom prst="rect">
            <a:avLst/>
          </a:prstGeom>
          <a:noFill/>
        </p:spPr>
        <p:txBody>
          <a:bodyPr wrap="square" rtlCol="0">
            <a:spAutoFit/>
          </a:bodyPr>
          <a:lstStyle/>
          <a:p>
            <a:pPr algn="r"/>
            <a:endParaRPr lang="fa-IR" dirty="0" smtClean="0">
              <a:cs typeface="2  Nazanin" pitchFamily="2" charset="-78"/>
            </a:endParaRPr>
          </a:p>
          <a:p>
            <a:pPr algn="r"/>
            <a:r>
              <a:rPr lang="fa-IR" dirty="0" smtClean="0">
                <a:cs typeface="2  Nazanin" pitchFamily="2" charset="-78"/>
              </a:rPr>
              <a:t>هنگام عطسه و سرفه ،دهان وبینی خودرابا دستمال کاغذی بپوشانید و دستمال را در سطل زباله بیندازید</a:t>
            </a:r>
          </a:p>
          <a:p>
            <a:pPr algn="r"/>
            <a:endParaRPr lang="fa-IR" dirty="0" smtClean="0">
              <a:cs typeface="2  Nazanin" pitchFamily="2" charset="-78"/>
            </a:endParaRPr>
          </a:p>
          <a:p>
            <a:pPr algn="r"/>
            <a:endParaRPr lang="fa-IR" dirty="0" smtClean="0">
              <a:cs typeface="2  Nazanin" pitchFamily="2" charset="-78"/>
            </a:endParaRPr>
          </a:p>
          <a:p>
            <a:pPr algn="r"/>
            <a:r>
              <a:rPr lang="fa-IR" dirty="0" smtClean="0">
                <a:cs typeface="2  Nazanin" pitchFamily="2" charset="-78"/>
              </a:rPr>
              <a:t>اگر علائم سرماخوردگی دارید درمنزل استراحت کنید.</a:t>
            </a:r>
          </a:p>
          <a:p>
            <a:pPr algn="r"/>
            <a:endParaRPr lang="fa-IR" dirty="0" smtClean="0">
              <a:cs typeface="2  Nazanin" pitchFamily="2" charset="-78"/>
            </a:endParaRPr>
          </a:p>
          <a:p>
            <a:pPr algn="r" rtl="1"/>
            <a:r>
              <a:rPr lang="fa-IR" dirty="0" smtClean="0">
                <a:cs typeface="2  Nazanin" pitchFamily="2" charset="-78"/>
              </a:rPr>
              <a:t>ویروس ها در هوای سرد و خشک انتقال سریع تری دارند وباید هوای محیط مرطوب نگه داشته شود.</a:t>
            </a:r>
          </a:p>
          <a:p>
            <a:pPr algn="r" rtl="1"/>
            <a:endParaRPr lang="fa-IR" dirty="0" smtClean="0">
              <a:cs typeface="2  Nazanin" pitchFamily="2" charset="-78"/>
            </a:endParaRPr>
          </a:p>
          <a:p>
            <a:pPr algn="r" rtl="1"/>
            <a:r>
              <a:rPr lang="fa-IR" dirty="0" smtClean="0">
                <a:cs typeface="2  Nazanin" pitchFamily="2" charset="-78"/>
              </a:rPr>
              <a:t>سطوحی که در تماس مکرر با آن هستید راگندزدایی نمایید.</a:t>
            </a:r>
          </a:p>
          <a:p>
            <a:pPr algn="r" rtl="1"/>
            <a:endParaRPr lang="fa-IR" dirty="0" smtClean="0">
              <a:cs typeface="2  Nazanin" pitchFamily="2" charset="-78"/>
            </a:endParaRPr>
          </a:p>
          <a:p>
            <a:pPr algn="r" rtl="1"/>
            <a:r>
              <a:rPr lang="fa-IR" dirty="0" smtClean="0">
                <a:cs typeface="2  Nazanin" pitchFamily="2" charset="-78"/>
              </a:rPr>
              <a:t>سیستم ایمنی خود رابا مصرف میوه و سبزیجات تازه تقویت نمایید.</a:t>
            </a:r>
          </a:p>
          <a:p>
            <a:pPr algn="r" rtl="1"/>
            <a:endParaRPr lang="fa-IR" dirty="0" smtClean="0">
              <a:cs typeface="2  Nazanin" pitchFamily="2" charset="-78"/>
            </a:endParaRPr>
          </a:p>
          <a:p>
            <a:pPr algn="r" rtl="1"/>
            <a:r>
              <a:rPr lang="fa-IR" dirty="0" smtClean="0">
                <a:cs typeface="2  Nazanin" pitchFamily="2" charset="-78"/>
              </a:rPr>
              <a:t>به اطرافیان خود آموزش دهید.</a:t>
            </a:r>
          </a:p>
          <a:p>
            <a:pPr algn="r"/>
            <a:endParaRPr lang="fa-IR" dirty="0" smtClean="0">
              <a:cs typeface="2  Nazanin" pitchFamily="2" charset="-78"/>
            </a:endParaRPr>
          </a:p>
          <a:p>
            <a:pPr algn="r"/>
            <a:endParaRPr lang="fa-IR" dirty="0" smtClean="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90600"/>
            <a:ext cx="7804731" cy="2862322"/>
          </a:xfrm>
          <a:prstGeom prst="rect">
            <a:avLst/>
          </a:prstGeom>
          <a:noFill/>
        </p:spPr>
        <p:txBody>
          <a:bodyPr wrap="square" rtlCol="0">
            <a:spAutoFit/>
          </a:bodyPr>
          <a:lstStyle/>
          <a:p>
            <a:pPr algn="r" rtl="1"/>
            <a:r>
              <a:rPr lang="fa-IR" dirty="0" smtClean="0">
                <a:cs typeface="2  Titr" pitchFamily="2" charset="-78"/>
              </a:rPr>
              <a:t>نحوه پوشیدن دستکش:</a:t>
            </a:r>
          </a:p>
          <a:p>
            <a:pPr algn="r"/>
            <a:endParaRPr lang="fa-IR" dirty="0" smtClean="0">
              <a:cs typeface="2  Titr" pitchFamily="2" charset="-78"/>
            </a:endParaRPr>
          </a:p>
          <a:p>
            <a:pPr algn="r"/>
            <a:endParaRPr lang="fa-IR" dirty="0" smtClean="0">
              <a:cs typeface="2  Titr" pitchFamily="2" charset="-78"/>
            </a:endParaRPr>
          </a:p>
          <a:p>
            <a:pPr algn="r"/>
            <a:r>
              <a:rPr lang="fa-IR" dirty="0" smtClean="0">
                <a:cs typeface="2  Nazanin" pitchFamily="2" charset="-78"/>
              </a:rPr>
              <a:t>تمام زیور آلات را از دست ها خارج کنید.</a:t>
            </a:r>
          </a:p>
          <a:p>
            <a:pPr algn="r"/>
            <a:r>
              <a:rPr lang="fa-IR" dirty="0" smtClean="0">
                <a:cs typeface="2  Nazanin" pitchFamily="2" charset="-78"/>
              </a:rPr>
              <a:t>نظافت صحیح دست ها را رعایت کنید.</a:t>
            </a:r>
          </a:p>
          <a:p>
            <a:pPr algn="r"/>
            <a:r>
              <a:rPr lang="fa-IR" dirty="0" smtClean="0">
                <a:cs typeface="2  Nazanin" pitchFamily="2" charset="-78"/>
              </a:rPr>
              <a:t>پوشش خارجی دستکش راباز کرده و بسته داخلی رابا دقت خارج نمایید.</a:t>
            </a:r>
          </a:p>
          <a:p>
            <a:pPr algn="r"/>
            <a:r>
              <a:rPr lang="fa-IR" dirty="0" smtClean="0">
                <a:cs typeface="2  Nazanin" pitchFamily="2" charset="-78"/>
              </a:rPr>
              <a:t>بسته داخلی را روی یک سطح صاف و تمیز قرار بدهید.</a:t>
            </a:r>
          </a:p>
          <a:p>
            <a:pPr algn="r" rtl="1"/>
            <a:r>
              <a:rPr lang="fa-IR" dirty="0" smtClean="0">
                <a:cs typeface="2  Nazanin" pitchFamily="2" charset="-78"/>
              </a:rPr>
              <a:t>بسته را بدون تماس با دستکش ها باز نمایید.</a:t>
            </a:r>
          </a:p>
          <a:p>
            <a:pPr algn="r" rtl="1"/>
            <a:r>
              <a:rPr lang="fa-IR" dirty="0" smtClean="0">
                <a:cs typeface="2  Nazanin" pitchFamily="2" charset="-78"/>
              </a:rPr>
              <a:t>لبه کاف را با انگشت شست و دو انگشت اول یک دست بگیرید وقسمت انگشت شست دستکش رابا انگشت شست دست دیگر بگیرید ودستکش را دست کنید.</a:t>
            </a: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880674" y="914400"/>
            <a:ext cx="3929062" cy="5640239"/>
          </a:xfrm>
          <a:prstGeom prst="rect">
            <a:avLst/>
          </a:prstGeom>
        </p:spPr>
      </p:pic>
    </p:spTree>
    <p:extLst>
      <p:ext uri="{BB962C8B-B14F-4D97-AF65-F5344CB8AC3E}">
        <p14:creationId xmlns="" xmlns:p14="http://schemas.microsoft.com/office/powerpoint/2010/main" val="3498662571"/>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3840"/>
            <a:ext cx="7696200" cy="4247317"/>
          </a:xfrm>
          <a:prstGeom prst="rect">
            <a:avLst/>
          </a:prstGeom>
        </p:spPr>
        <p:txBody>
          <a:bodyPr wrap="square">
            <a:spAutoFit/>
          </a:bodyPr>
          <a:lstStyle/>
          <a:p>
            <a:pPr algn="just" rtl="1"/>
            <a:r>
              <a:rPr lang="fa-IR" dirty="0" smtClean="0">
                <a:cs typeface="2  Nazanin" pitchFamily="2" charset="-78"/>
              </a:rPr>
              <a:t>جنس دستکش بر اساس نوع فعالیت به شرح ذیل تعیین می گردد:</a:t>
            </a:r>
          </a:p>
          <a:p>
            <a:pPr algn="just" rtl="1"/>
            <a:endParaRPr lang="fa-IR" dirty="0" smtClean="0">
              <a:cs typeface="2  Nazanin" pitchFamily="2" charset="-78"/>
            </a:endParaRPr>
          </a:p>
          <a:p>
            <a:pPr algn="just" rtl="1"/>
            <a:r>
              <a:rPr lang="fa-IR" dirty="0" smtClean="0">
                <a:cs typeface="2  Nazanin" pitchFamily="2" charset="-78"/>
              </a:rPr>
              <a:t>در هنگام معاینه ،دستکش معاینه</a:t>
            </a:r>
          </a:p>
          <a:p>
            <a:pPr algn="just" rtl="1"/>
            <a:r>
              <a:rPr lang="fa-IR" dirty="0" smtClean="0">
                <a:cs typeface="2  Nazanin" pitchFamily="2" charset="-78"/>
              </a:rPr>
              <a:t>در هنگام درمان،دستکش لاتکس یا وینیل</a:t>
            </a:r>
          </a:p>
          <a:p>
            <a:pPr algn="just" rtl="1"/>
            <a:r>
              <a:rPr lang="fa-IR" dirty="0" smtClean="0">
                <a:cs typeface="2  Nazanin" pitchFamily="2" charset="-78"/>
              </a:rPr>
              <a:t>در هنگام جراحی،دستکش لاتکس استریل</a:t>
            </a:r>
          </a:p>
          <a:p>
            <a:pPr algn="just" rtl="1"/>
            <a:r>
              <a:rPr lang="fa-IR" dirty="0" smtClean="0">
                <a:cs typeface="2  Nazanin" pitchFamily="2" charset="-78"/>
              </a:rPr>
              <a:t>در هنگام شستشوی وسایل ،دستکش لاستیکی(دستکش کار)</a:t>
            </a:r>
          </a:p>
          <a:p>
            <a:pPr algn="just" rtl="1"/>
            <a:endParaRPr lang="fa-IR" dirty="0" smtClean="0">
              <a:cs typeface="2  Nazanin" pitchFamily="2" charset="-78"/>
            </a:endParaRP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Titr" pitchFamily="2" charset="-78"/>
              </a:rPr>
              <a:t>نحوه در آوردن دستکش:</a:t>
            </a:r>
          </a:p>
          <a:p>
            <a:pPr algn="just" rtl="1"/>
            <a:endParaRPr lang="fa-IR" dirty="0" smtClean="0">
              <a:cs typeface="2  Titr" pitchFamily="2" charset="-78"/>
            </a:endParaRPr>
          </a:p>
          <a:p>
            <a:pPr algn="just" rtl="1"/>
            <a:r>
              <a:rPr lang="fa-IR" dirty="0" smtClean="0">
                <a:cs typeface="2  Nazanin" pitchFamily="2" charset="-78"/>
              </a:rPr>
              <a:t>یکی از دستکشهارااز ناحیه مچ به گونه ای بگیرید که با پوست دست تماس مستقیم پیدا نکند .دستکش را خارج نموده ازسمت داخل به طرف خارج برگردانده سپس دور بیندازید.دوانگشت اول دست بدون دستکش را داخل دستکش دست دیگر نمایید و بدون آنکه با سطح خارجی آن تماس یابد دستکش را خارج نموده از سمت داخل به طرف خارج برگردانده سپس دور بیندازید.</a:t>
            </a:r>
            <a:endParaRPr lang="en-US"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229600" cy="4247317"/>
          </a:xfrm>
          <a:prstGeom prst="rect">
            <a:avLst/>
          </a:prstGeom>
          <a:noFill/>
        </p:spPr>
        <p:txBody>
          <a:bodyPr wrap="square" rtlCol="0">
            <a:spAutoFit/>
          </a:bodyPr>
          <a:lstStyle/>
          <a:p>
            <a:pPr algn="just" rtl="1"/>
            <a:r>
              <a:rPr lang="fa-IR" dirty="0" smtClean="0">
                <a:cs typeface="2  Nazanin" pitchFamily="2" charset="-78"/>
              </a:rPr>
              <a:t>میزان فیلتراسیون ماسک های مورد استفاده می بایست بالای 95درصد و تطابق پذیر باشد(نظیر ماسکهایی که در قسمت بالای آن فاز تعبیه شده است.)</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جهت تکمیل پرونده و نوشتن طرح درمان می بایست دستکش در آورده شود.در حین تکمیل پرونده و گرفتن تاریخچه نیازی به استفاده از تجهیزات حفاظت شخصی نیست . برای معاینه بیمار توسط دندانپزشک الزاما می بایست دستکش معاینه و ماسک استفاده شود.</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برای شروع درمان می بایستی دستکش جدید،ماسک و عینک،در صورتیکه قبلا استفاده نشده باشد-استفاده گردد.درحین درمان در صورتیکه به هر دلیلی (نظیر پارگی دستکش،آلودگی بیش از اندازه با خون یا قطع درمان به نحوی که احتمال انتقال آلودگی به محیط و یا از محیط اطراف به دستکش وجود داشته باشد)دستکش نیز به تعویض داشته و می بایست در آورده شده،دستها شسته و دستکش جدید پوشیده شود.</a:t>
            </a:r>
          </a:p>
          <a:p>
            <a:pPr algn="just" rtl="1"/>
            <a:r>
              <a:rPr lang="fa-IR" dirty="0" smtClean="0">
                <a:cs typeface="2  Nazanin" pitchFamily="2" charset="-78"/>
              </a:rPr>
              <a:t>در پایان درمان ،دستکش،ماسک و درنهایت عینک به ترتیب در آورده می شود.</a:t>
            </a:r>
          </a:p>
          <a:p>
            <a:pPr algn="just" rtl="1"/>
            <a:endParaRPr lang="en-US" dirty="0">
              <a:cs typeface="2  Nazanin" pitchFamily="2" charset="-78"/>
            </a:endParaRP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71600"/>
            <a:ext cx="7924800" cy="3693319"/>
          </a:xfrm>
          <a:prstGeom prst="rect">
            <a:avLst/>
          </a:prstGeom>
        </p:spPr>
        <p:txBody>
          <a:bodyPr wrap="square">
            <a:spAutoFit/>
          </a:bodyPr>
          <a:lstStyle/>
          <a:p>
            <a:pPr algn="just" rtl="1"/>
            <a:r>
              <a:rPr lang="fa-IR" dirty="0" smtClean="0">
                <a:cs typeface="2  Nazanin" pitchFamily="2" charset="-78"/>
              </a:rPr>
              <a:t>در صورت یکبارمصرف نبودن عینک ،ضدعفونی آن پس از هر بیمارالزامی می باشد.</a:t>
            </a:r>
          </a:p>
          <a:p>
            <a:pPr algn="just" rtl="1"/>
            <a:endParaRPr lang="fa-IR" dirty="0" smtClean="0">
              <a:cs typeface="2  Nazanin" pitchFamily="2" charset="-78"/>
            </a:endParaRPr>
          </a:p>
          <a:p>
            <a:pPr algn="just" rtl="1"/>
            <a:endParaRPr lang="fa-IR" dirty="0" smtClean="0">
              <a:cs typeface="2  Nazanin" pitchFamily="2" charset="-78"/>
            </a:endParaRPr>
          </a:p>
          <a:p>
            <a:pPr algn="just" rtl="1"/>
            <a:r>
              <a:rPr lang="fa-IR" dirty="0" smtClean="0">
                <a:cs typeface="2  Nazanin" pitchFamily="2" charset="-78"/>
              </a:rPr>
              <a:t>در هنگام جراحی،بیوبسی ،جراحی های پریودنتال،رزکسیون آپیکال ،جراحی ایمپلنت وخارج کردن دندان به روش جراحی ومواردی نظیر آن برای شستشو محل جراحی یا خنک کردن فرزهای مربوطه استفاده از آب استریل یا سرم استریل الزامی است. استفاده از دهان شویه کلرهگزیدین گلوکنات 0/12درصدقبل از هرگونه ملاحظات درمانی جراحی دهان و دندان وکشیدن دندان الزامی می باشد.</a:t>
            </a:r>
          </a:p>
          <a:p>
            <a:pPr algn="just" rtl="1"/>
            <a:endParaRPr lang="fa-IR" dirty="0" smtClean="0">
              <a:cs typeface="2  Nazanin" pitchFamily="2" charset="-78"/>
            </a:endParaRPr>
          </a:p>
          <a:p>
            <a:pPr algn="just" rtl="1"/>
            <a:endParaRPr lang="en-US" dirty="0" smtClean="0">
              <a:cs typeface="2  Nazanin" pitchFamily="2" charset="-78"/>
            </a:endParaRPr>
          </a:p>
          <a:p>
            <a:pPr algn="just" rtl="1"/>
            <a:r>
              <a:rPr lang="fa-IR" dirty="0" smtClean="0">
                <a:cs typeface="2  Nazanin" pitchFamily="2" charset="-78"/>
              </a:rPr>
              <a:t>روشهای استریلیزاسیون وضدعفونی کردن هردو به درجات مختلف به منظور کاهش بارمیکروبی موجود روی وسایل وسطوح بکارمی روند. استریلیزاسیون یا سترون سازی فرآیندی است که بوسیله آن همه میکروارگانیزم های یک جسم ازجمله اسپورهای باکتریال مقاوم،از بین رفته ویاغیر فعال میشوند بطوریکه احتمال وجود میکروارگانیزم های زنده در جسمی که تحت این فرآیند قرار می گیردکمتر از یک میلیونیم باشد.</a:t>
            </a: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1129</TotalTime>
  <Words>3822</Words>
  <Application>Microsoft Office PowerPoint</Application>
  <PresentationFormat>On-screen Show (4:3)</PresentationFormat>
  <Paragraphs>568</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دستورالعمل اجرایی کنترل عفونت در دندانپزشکی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دستورالعمل اجرایی کنترل عفونت در دندانپزشکی</dc:title>
  <dc:creator>0640529615</dc:creator>
  <cp:lastModifiedBy>0640529615</cp:lastModifiedBy>
  <cp:revision>168</cp:revision>
  <dcterms:created xsi:type="dcterms:W3CDTF">2020-11-21T05:21:57Z</dcterms:created>
  <dcterms:modified xsi:type="dcterms:W3CDTF">2021-04-17T09:40:01Z</dcterms:modified>
</cp:coreProperties>
</file>